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24"/>
  </p:notesMasterIdLst>
  <p:handoutMasterIdLst>
    <p:handoutMasterId r:id="rId25"/>
  </p:handoutMasterIdLst>
  <p:sldIdLst>
    <p:sldId id="284" r:id="rId3"/>
    <p:sldId id="285" r:id="rId4"/>
    <p:sldId id="286" r:id="rId5"/>
    <p:sldId id="317" r:id="rId6"/>
    <p:sldId id="318" r:id="rId7"/>
    <p:sldId id="288" r:id="rId8"/>
    <p:sldId id="290" r:id="rId9"/>
    <p:sldId id="292" r:id="rId10"/>
    <p:sldId id="287" r:id="rId11"/>
    <p:sldId id="289" r:id="rId12"/>
    <p:sldId id="319" r:id="rId13"/>
    <p:sldId id="316" r:id="rId14"/>
    <p:sldId id="291" r:id="rId15"/>
    <p:sldId id="293" r:id="rId16"/>
    <p:sldId id="294" r:id="rId17"/>
    <p:sldId id="296" r:id="rId18"/>
    <p:sldId id="297" r:id="rId19"/>
    <p:sldId id="299" r:id="rId20"/>
    <p:sldId id="298" r:id="rId21"/>
    <p:sldId id="300" r:id="rId22"/>
    <p:sldId id="320" r:id="rId23"/>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68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426" autoAdjust="0"/>
  </p:normalViewPr>
  <p:slideViewPr>
    <p:cSldViewPr>
      <p:cViewPr>
        <p:scale>
          <a:sx n="100" d="100"/>
          <a:sy n="100" d="100"/>
        </p:scale>
        <p:origin x="-1104" y="-64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68" d="100"/>
          <a:sy n="68" d="100"/>
        </p:scale>
        <p:origin x="-277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7F4AE8B-A150-4820-BC27-EE42D733F4B8}" type="datetimeFigureOut">
              <a:rPr lang="en-GB" smtClean="0"/>
              <a:t>23/10/2017</a:t>
            </a:fld>
            <a:endParaRPr lang="en-GB"/>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3F05C2D-D39A-48CE-B0EB-51A11E4633C9}" type="slidenum">
              <a:rPr lang="en-GB" smtClean="0"/>
              <a:t>‹#›</a:t>
            </a:fld>
            <a:endParaRPr lang="en-GB"/>
          </a:p>
        </p:txBody>
      </p:sp>
    </p:spTree>
    <p:extLst>
      <p:ext uri="{BB962C8B-B14F-4D97-AF65-F5344CB8AC3E}">
        <p14:creationId xmlns:p14="http://schemas.microsoft.com/office/powerpoint/2010/main" val="12694910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390.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34" charset="0"/>
              </a:defRPr>
            </a:lvl1pPr>
          </a:lstStyle>
          <a:p>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34" charset="0"/>
              </a:defRPr>
            </a:lvl1pPr>
          </a:lstStyle>
          <a:p>
            <a:fld id="{45B75E70-762A-4375-AA7C-DE9BB7CC9339}" type="datetimeFigureOut">
              <a:rPr lang="de-DE" smtClean="0"/>
              <a:pPr/>
              <a:t>23.10.2017</a:t>
            </a:fld>
            <a:endParaRPr lang="de-DE" dirty="0"/>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34" charset="0"/>
              </a:defRPr>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34" charset="0"/>
              </a:defRPr>
            </a:lvl1pPr>
          </a:lstStyle>
          <a:p>
            <a:fld id="{DF1895BC-06EC-475A-97CA-BF53472F2E03}" type="slidenum">
              <a:rPr lang="de-DE" smtClean="0"/>
              <a:pPr/>
              <a:t>‹#›</a:t>
            </a:fld>
            <a:endParaRPr lang="de-DE" dirty="0"/>
          </a:p>
        </p:txBody>
      </p:sp>
    </p:spTree>
    <p:extLst>
      <p:ext uri="{BB962C8B-B14F-4D97-AF65-F5344CB8AC3E}">
        <p14:creationId xmlns:p14="http://schemas.microsoft.com/office/powerpoint/2010/main" val="1636837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4</a:t>
            </a:fld>
            <a:endParaRPr lang="de-DE" dirty="0"/>
          </a:p>
        </p:txBody>
      </p:sp>
    </p:spTree>
    <p:extLst>
      <p:ext uri="{BB962C8B-B14F-4D97-AF65-F5344CB8AC3E}">
        <p14:creationId xmlns:p14="http://schemas.microsoft.com/office/powerpoint/2010/main" val="3021633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19</a:t>
            </a:fld>
            <a:endParaRPr lang="de-DE" dirty="0"/>
          </a:p>
        </p:txBody>
      </p:sp>
    </p:spTree>
    <p:extLst>
      <p:ext uri="{BB962C8B-B14F-4D97-AF65-F5344CB8AC3E}">
        <p14:creationId xmlns:p14="http://schemas.microsoft.com/office/powerpoint/2010/main" val="1446767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20</a:t>
            </a:fld>
            <a:endParaRPr lang="de-DE" dirty="0"/>
          </a:p>
        </p:txBody>
      </p:sp>
    </p:spTree>
    <p:extLst>
      <p:ext uri="{BB962C8B-B14F-4D97-AF65-F5344CB8AC3E}">
        <p14:creationId xmlns:p14="http://schemas.microsoft.com/office/powerpoint/2010/main" val="1446767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895BC-06EC-475A-97CA-BF53472F2E03}" type="slidenum">
              <a:rPr lang="de-DE" smtClean="0"/>
              <a:pPr/>
              <a:t>21</a:t>
            </a:fld>
            <a:endParaRPr lang="de-DE" dirty="0"/>
          </a:p>
        </p:txBody>
      </p:sp>
    </p:spTree>
    <p:extLst>
      <p:ext uri="{BB962C8B-B14F-4D97-AF65-F5344CB8AC3E}">
        <p14:creationId xmlns:p14="http://schemas.microsoft.com/office/powerpoint/2010/main" val="14467671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10" name="Picture 2" descr="\\psf\Host\Users\cd\Desktop\Startbild_4zu3-E.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45"/>
          <p:cNvSpPr>
            <a:spLocks noGrp="1" noChangeArrowheads="1"/>
          </p:cNvSpPr>
          <p:nvPr>
            <p:ph type="ctrTitle" sz="quarter" hasCustomPrompt="1"/>
          </p:nvPr>
        </p:nvSpPr>
        <p:spPr>
          <a:xfrm>
            <a:off x="878400" y="1573200"/>
            <a:ext cx="7779600" cy="741362"/>
          </a:xfrm>
          <a:prstGeom prst="rect">
            <a:avLst/>
          </a:prstGeom>
        </p:spPr>
        <p:txBody>
          <a:bodyPr lIns="0" tIns="0" rIns="0" bIns="0" anchor="t"/>
          <a:lstStyle>
            <a:lvl1pPr>
              <a:tabLst>
                <a:tab pos="2038350" algn="l"/>
              </a:tabLst>
              <a:defRPr b="1"/>
            </a:lvl1pPr>
          </a:lstStyle>
          <a:p>
            <a:pPr lvl="0"/>
            <a:r>
              <a:rPr lang="en-GB" noProof="0" dirty="0" smtClean="0"/>
              <a:t>Click here to insert lecture title</a:t>
            </a:r>
          </a:p>
        </p:txBody>
      </p:sp>
      <p:sp>
        <p:nvSpPr>
          <p:cNvPr id="8" name="Untertitel 2"/>
          <p:cNvSpPr>
            <a:spLocks noGrp="1"/>
          </p:cNvSpPr>
          <p:nvPr>
            <p:ph type="subTitle" idx="1" hasCustomPrompt="1"/>
          </p:nvPr>
        </p:nvSpPr>
        <p:spPr>
          <a:xfrm>
            <a:off x="878400" y="2429999"/>
            <a:ext cx="7779600" cy="1152000"/>
          </a:xfrm>
        </p:spPr>
        <p:txBody>
          <a:bodyPr/>
          <a:lstStyle>
            <a:lvl1pPr marL="0" marR="0" indent="0" algn="l" defTabSz="914400" rtl="0" eaLnBrk="1" fontAlgn="auto" latinLnBrk="0" hangingPunct="1">
              <a:lnSpc>
                <a:spcPct val="100000"/>
              </a:lnSpc>
              <a:spcBef>
                <a:spcPts val="300"/>
              </a:spcBef>
              <a:spcAft>
                <a:spcPts val="300"/>
              </a:spcAft>
              <a:buClrTx/>
              <a:buSzTx/>
              <a:buFontTx/>
              <a:buNone/>
              <a:tabLst/>
              <a:defRPr sz="2400">
                <a:solidFill>
                  <a:srgbClr val="686868"/>
                </a:solidFill>
              </a:defRPr>
            </a:lvl1pPr>
          </a:lstStyle>
          <a:p>
            <a:pPr lvl="0"/>
            <a:r>
              <a:rPr lang="en-GB" noProof="0" dirty="0" smtClean="0"/>
              <a:t>Click here to insert lecture subtitle</a:t>
            </a:r>
          </a:p>
        </p:txBody>
      </p:sp>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3" name="Foliennummernplatzhalter 2"/>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pic>
        <p:nvPicPr>
          <p:cNvPr id="11" name="Grafik 10" descr="dlr_signet.pn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44475" y="5857875"/>
            <a:ext cx="857250" cy="766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285370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9" name="Textplatzhalter 8"/>
          <p:cNvSpPr>
            <a:spLocks noGrp="1"/>
          </p:cNvSpPr>
          <p:nvPr>
            <p:ph type="body" sz="quarter" idx="12" hasCustomPrompt="1"/>
          </p:nvPr>
        </p:nvSpPr>
        <p:spPr>
          <a:xfrm>
            <a:off x="486000" y="1591199"/>
            <a:ext cx="8172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13" name="Titel 12"/>
          <p:cNvSpPr>
            <a:spLocks noGrp="1"/>
          </p:cNvSpPr>
          <p:nvPr>
            <p:ph type="title" hasCustomPrompt="1"/>
          </p:nvPr>
        </p:nvSpPr>
        <p:spPr/>
        <p:txBody>
          <a:bodyPr/>
          <a:lstStyle/>
          <a:p>
            <a:r>
              <a:rPr lang="en-GB" noProof="0" dirty="0" smtClean="0"/>
              <a:t>Click here to insert chart title</a:t>
            </a:r>
            <a:endParaRPr lang="en-GB" noProof="0" dirty="0"/>
          </a:p>
        </p:txBody>
      </p:sp>
      <p:sp>
        <p:nvSpPr>
          <p:cNvPr id="2" name="Fußzeilenplatzhalter 1"/>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3" name="Foliennummernplatzhalter 2"/>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3075751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6" name="Bildplatzhalter 5"/>
          <p:cNvSpPr>
            <a:spLocks noGrp="1"/>
          </p:cNvSpPr>
          <p:nvPr>
            <p:ph type="pic" sz="quarter" idx="13" hasCustomPrompt="1"/>
          </p:nvPr>
        </p:nvSpPr>
        <p:spPr>
          <a:xfrm>
            <a:off x="4698000" y="1591200"/>
            <a:ext cx="3960812" cy="4338000"/>
          </a:xfrm>
        </p:spPr>
        <p:txBody>
          <a:bodyPr/>
          <a:lstStyle>
            <a:lvl1pPr marL="0" indent="0">
              <a:buNone/>
              <a:defRPr baseline="0"/>
            </a:lvl1pPr>
          </a:lstStyle>
          <a:p>
            <a:r>
              <a:rPr lang="en-GB" noProof="0" dirty="0" smtClean="0"/>
              <a:t>Click onto symbol to insert picture</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2490958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in Inhalt link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2733353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10" name="Textplatzhalter 9"/>
          <p:cNvSpPr>
            <a:spLocks noGrp="1"/>
          </p:cNvSpPr>
          <p:nvPr>
            <p:ph type="body" sz="quarter" idx="12" hasCustomPrompt="1"/>
          </p:nvPr>
        </p:nvSpPr>
        <p:spPr>
          <a:xfrm>
            <a:off x="486000" y="1591200"/>
            <a:ext cx="4086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4"/>
          </p:nvPr>
        </p:nvSpPr>
        <p:spPr/>
        <p:txBody>
          <a:bodyPr/>
          <a:lstStyle/>
          <a:p>
            <a:pPr>
              <a:defRPr/>
            </a:pPr>
            <a:r>
              <a:rPr lang="en-GB" noProof="0" smtClean="0"/>
              <a:t>&gt; Lecture &gt; Author  •  Document &gt; Date</a:t>
            </a:r>
            <a:endParaRPr lang="en-GB" noProof="0" dirty="0"/>
          </a:p>
        </p:txBody>
      </p:sp>
      <p:sp>
        <p:nvSpPr>
          <p:cNvPr id="7" name="Foliennummernplatzhalter 6"/>
          <p:cNvSpPr>
            <a:spLocks noGrp="1"/>
          </p:cNvSpPr>
          <p:nvPr>
            <p:ph type="sldNum" sz="quarter" idx="15"/>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
        <p:nvSpPr>
          <p:cNvPr id="6" name="Textplatzhalter 9"/>
          <p:cNvSpPr>
            <a:spLocks noGrp="1"/>
          </p:cNvSpPr>
          <p:nvPr>
            <p:ph type="body" sz="quarter" idx="16" hasCustomPrompt="1"/>
          </p:nvPr>
        </p:nvSpPr>
        <p:spPr>
          <a:xfrm>
            <a:off x="4698000" y="1591200"/>
            <a:ext cx="3960000" cy="43380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Tree>
    <p:extLst>
      <p:ext uri="{BB962C8B-B14F-4D97-AF65-F5344CB8AC3E}">
        <p14:creationId xmlns:p14="http://schemas.microsoft.com/office/powerpoint/2010/main" val="1168119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9" name="Textplatzhalter 1"/>
          <p:cNvSpPr>
            <a:spLocks noGrp="1"/>
          </p:cNvSpPr>
          <p:nvPr>
            <p:ph type="body" idx="13" hasCustomPrompt="1"/>
          </p:nvPr>
        </p:nvSpPr>
        <p:spPr>
          <a:xfrm>
            <a:off x="467544" y="1591200"/>
            <a:ext cx="3960000" cy="333425"/>
          </a:xfrm>
        </p:spPr>
        <p:txBody>
          <a:bodyPr/>
          <a:lstStyle>
            <a:lvl1pPr marL="0" indent="0">
              <a:buFontTx/>
              <a:buNone/>
              <a:defRPr b="1"/>
            </a:lvl1pPr>
          </a:lstStyle>
          <a:p>
            <a:pPr lvl="0"/>
            <a:r>
              <a:rPr lang="en-GB" noProof="0" dirty="0" smtClean="0"/>
              <a:t>Click here to insert header line</a:t>
            </a:r>
          </a:p>
        </p:txBody>
      </p:sp>
      <p:sp>
        <p:nvSpPr>
          <p:cNvPr id="10" name="Textplatzhalter 1"/>
          <p:cNvSpPr>
            <a:spLocks noGrp="1"/>
          </p:cNvSpPr>
          <p:nvPr>
            <p:ph type="body" idx="14" hasCustomPrompt="1"/>
          </p:nvPr>
        </p:nvSpPr>
        <p:spPr>
          <a:xfrm>
            <a:off x="4698000" y="1591200"/>
            <a:ext cx="3960000" cy="333425"/>
          </a:xfrm>
        </p:spPr>
        <p:txBody>
          <a:bodyPr/>
          <a:lstStyle>
            <a:lvl1pPr marL="0" indent="0">
              <a:buFontTx/>
              <a:buNone/>
              <a:defRPr b="1"/>
            </a:lvl1pPr>
          </a:lstStyle>
          <a:p>
            <a:pPr lvl="0"/>
            <a:r>
              <a:rPr lang="en-GB" noProof="0" dirty="0" smtClean="0"/>
              <a:t>Click here to insert header line</a:t>
            </a:r>
          </a:p>
        </p:txBody>
      </p:sp>
      <p:sp>
        <p:nvSpPr>
          <p:cNvPr id="11" name="Textplatzhalter 10"/>
          <p:cNvSpPr>
            <a:spLocks noGrp="1"/>
          </p:cNvSpPr>
          <p:nvPr>
            <p:ph type="body" sz="quarter" idx="15" hasCustomPrompt="1"/>
          </p:nvPr>
        </p:nvSpPr>
        <p:spPr>
          <a:xfrm>
            <a:off x="486000" y="2142000"/>
            <a:ext cx="3960000" cy="37872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12" name="Textplatzhalter 10"/>
          <p:cNvSpPr>
            <a:spLocks noGrp="1"/>
          </p:cNvSpPr>
          <p:nvPr>
            <p:ph type="body" sz="quarter" idx="16" hasCustomPrompt="1"/>
          </p:nvPr>
        </p:nvSpPr>
        <p:spPr>
          <a:xfrm>
            <a:off x="4698000" y="2142000"/>
            <a:ext cx="3960000" cy="3787200"/>
          </a:xfrm>
        </p:spPr>
        <p:txBody>
          <a:bodyPr/>
          <a:lstStyle/>
          <a:p>
            <a:pPr lvl="0"/>
            <a:r>
              <a:rPr lang="en-GB" noProof="0" dirty="0" smtClean="0"/>
              <a:t>Click here to insert text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5" name="Fußzeilenplatzhalter 4"/>
          <p:cNvSpPr>
            <a:spLocks noGrp="1"/>
          </p:cNvSpPr>
          <p:nvPr>
            <p:ph type="ftr" sz="quarter" idx="17"/>
          </p:nvPr>
        </p:nvSpPr>
        <p:spPr/>
        <p:txBody>
          <a:bodyPr/>
          <a:lstStyle/>
          <a:p>
            <a:pPr>
              <a:defRPr/>
            </a:pPr>
            <a:r>
              <a:rPr lang="en-GB" noProof="0" smtClean="0"/>
              <a:t>&gt; Lecture &gt; Author  •  Document &gt; Date</a:t>
            </a:r>
            <a:endParaRPr lang="en-GB" noProof="0" dirty="0"/>
          </a:p>
        </p:txBody>
      </p:sp>
      <p:sp>
        <p:nvSpPr>
          <p:cNvPr id="6" name="Foliennummernplatzhalter 5"/>
          <p:cNvSpPr>
            <a:spLocks noGrp="1"/>
          </p:cNvSpPr>
          <p:nvPr>
            <p:ph type="sldNum" sz="quarter" idx="18"/>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1999296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GB" noProof="0" dirty="0" smtClean="0"/>
              <a:t>Click here to insert chart title</a:t>
            </a:r>
            <a:endParaRPr lang="en-GB" noProof="0" dirty="0"/>
          </a:p>
        </p:txBody>
      </p:sp>
      <p:sp>
        <p:nvSpPr>
          <p:cNvPr id="5" name="Fußzeilenplatzhalter 4"/>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6" name="Foliennummernplatzhalter 5"/>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1774471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43923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er ohne Hintergrund">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pPr>
              <a:defRPr/>
            </a:pPr>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pPr>
              <a:defRPr/>
            </a:pPr>
            <a:r>
              <a:rPr lang="en-GB" noProof="0" smtClean="0"/>
              <a:t>DLR.de  •  Chart </a:t>
            </a:r>
            <a:fld id="{18C7CB6D-895A-4F21-B0E7-2185F6FE5534}" type="slidenum">
              <a:rPr lang="en-GB" noProof="0" smtClean="0"/>
              <a:pPr>
                <a:defRPr/>
              </a:pPr>
              <a:t>‹#›</a:t>
            </a:fld>
            <a:endParaRPr lang="en-GB" noProof="0" dirty="0"/>
          </a:p>
        </p:txBody>
      </p:sp>
    </p:spTree>
    <p:extLst>
      <p:ext uri="{BB962C8B-B14F-4D97-AF65-F5344CB8AC3E}">
        <p14:creationId xmlns:p14="http://schemas.microsoft.com/office/powerpoint/2010/main" val="409272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8" descr="\\psf\Host\Users\cd\Desktop\Startbild_4zu3-Fuss.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6307138"/>
            <a:ext cx="9144000"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
          <p:cNvSpPr>
            <a:spLocks noGrp="1" noChangeArrowheads="1"/>
          </p:cNvSpPr>
          <p:nvPr>
            <p:ph type="title"/>
          </p:nvPr>
        </p:nvSpPr>
        <p:spPr bwMode="auto">
          <a:xfrm>
            <a:off x="486000" y="648000"/>
            <a:ext cx="8172000" cy="738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noProof="0" dirty="0" smtClean="0"/>
              <a:t>Click here to insert chart title</a:t>
            </a:r>
          </a:p>
        </p:txBody>
      </p:sp>
      <p:sp>
        <p:nvSpPr>
          <p:cNvPr id="10" name="Rectangle 3"/>
          <p:cNvSpPr>
            <a:spLocks noGrp="1" noChangeArrowheads="1"/>
          </p:cNvSpPr>
          <p:nvPr>
            <p:ph type="body" idx="1"/>
          </p:nvPr>
        </p:nvSpPr>
        <p:spPr bwMode="auto">
          <a:xfrm>
            <a:off x="485999" y="1591200"/>
            <a:ext cx="8172000" cy="433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noProof="0" dirty="0" smtClean="0"/>
              <a:t>Master text format</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7" name="Rectangle 50"/>
          <p:cNvSpPr>
            <a:spLocks noGrp="1" noChangeArrowheads="1"/>
          </p:cNvSpPr>
          <p:nvPr>
            <p:ph type="sldNum" sz="quarter" idx="4"/>
          </p:nvPr>
        </p:nvSpPr>
        <p:spPr bwMode="auto">
          <a:xfrm>
            <a:off x="486000" y="125999"/>
            <a:ext cx="1044000" cy="14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100000"/>
              </a:lnSpc>
              <a:buFontTx/>
              <a:buNone/>
              <a:defRPr lang="de-DE" sz="800" kern="1200">
                <a:solidFill>
                  <a:srgbClr val="686868"/>
                </a:solidFill>
                <a:latin typeface="Arial" charset="0"/>
                <a:ea typeface="ヒラギノ角ゴ Pro W3" charset="-128"/>
                <a:cs typeface="+mn-cs"/>
              </a:defRPr>
            </a:lvl1pPr>
          </a:lstStyle>
          <a:p>
            <a:pPr>
              <a:defRPr/>
            </a:pPr>
            <a:r>
              <a:rPr lang="en-GB" noProof="0" dirty="0" smtClean="0"/>
              <a:t>DLR.de  •  Chart </a:t>
            </a:r>
            <a:fld id="{18C7CB6D-895A-4F21-B0E7-2185F6FE5534}" type="slidenum">
              <a:rPr lang="en-GB" noProof="0" smtClean="0"/>
              <a:pPr>
                <a:defRPr/>
              </a:pPr>
              <a:t>‹#›</a:t>
            </a:fld>
            <a:endParaRPr lang="en-GB" noProof="0" dirty="0"/>
          </a:p>
        </p:txBody>
      </p:sp>
      <p:sp>
        <p:nvSpPr>
          <p:cNvPr id="8" name="Rectangle 51"/>
          <p:cNvSpPr>
            <a:spLocks noGrp="1" noChangeArrowheads="1"/>
          </p:cNvSpPr>
          <p:nvPr>
            <p:ph type="ftr" sz="quarter" idx="3"/>
          </p:nvPr>
        </p:nvSpPr>
        <p:spPr bwMode="auto">
          <a:xfrm>
            <a:off x="1529999" y="125999"/>
            <a:ext cx="7128000" cy="14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100000"/>
              </a:lnSpc>
              <a:buFontTx/>
              <a:buNone/>
              <a:defRPr sz="800">
                <a:solidFill>
                  <a:srgbClr val="686868"/>
                </a:solidFill>
                <a:latin typeface="Arial" pitchFamily="34" charset="0"/>
                <a:cs typeface="+mn-cs"/>
              </a:defRPr>
            </a:lvl1pPr>
          </a:lstStyle>
          <a:p>
            <a:pPr>
              <a:defRPr/>
            </a:pPr>
            <a:r>
              <a:rPr lang="en-GB" noProof="0" dirty="0" smtClean="0"/>
              <a:t>&gt; Lecture &gt; Author  •  Document &gt; Date</a:t>
            </a:r>
            <a:endParaRPr lang="en-GB" noProof="0" dirty="0"/>
          </a:p>
        </p:txBody>
      </p:sp>
      <p:pic>
        <p:nvPicPr>
          <p:cNvPr id="11" name="Grafik 10" descr="dlr_signet.png"/>
          <p:cNvPicPr>
            <a:picLocks noChangeAspect="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34963" y="6143625"/>
            <a:ext cx="571500" cy="51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8367548"/>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4" r:id="rId4"/>
    <p:sldLayoutId id="2147483665" r:id="rId5"/>
    <p:sldLayoutId id="2147483661" r:id="rId6"/>
    <p:sldLayoutId id="2147483662" r:id="rId7"/>
    <p:sldLayoutId id="2147483663" r:id="rId8"/>
    <p:sldLayoutId id="2147483666" r:id="rId9"/>
  </p:sldLayoutIdLst>
  <p:timing>
    <p:tnLst>
      <p:par>
        <p:cTn id="1" dur="indefinite" restart="never" nodeType="tmRoot"/>
      </p:par>
    </p:tnLst>
  </p:timing>
  <p:hf hdr="0" dt="0"/>
  <p:txStyles>
    <p:titleStyle>
      <a:lvl1pPr algn="l" defTabSz="914400" rtl="0" eaLnBrk="1" latinLnBrk="0" hangingPunct="1">
        <a:spcBef>
          <a:spcPct val="0"/>
        </a:spcBef>
        <a:buNone/>
        <a:defRPr sz="2400" b="1" kern="1200">
          <a:solidFill>
            <a:srgbClr val="686868"/>
          </a:solidFill>
          <a:latin typeface="Arial" pitchFamily="34" charset="0"/>
          <a:ea typeface="+mj-ea"/>
          <a:cs typeface="Arial" pitchFamily="34" charset="0"/>
        </a:defRPr>
      </a:lvl1pPr>
    </p:titleStyle>
    <p:body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90.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1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90.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1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1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sz="quarter"/>
          </p:nvPr>
        </p:nvSpPr>
        <p:spPr>
          <a:xfrm>
            <a:off x="878400" y="1573200"/>
            <a:ext cx="7779600" cy="1135720"/>
          </a:xfrm>
        </p:spPr>
        <p:txBody>
          <a:bodyPr/>
          <a:lstStyle/>
          <a:p>
            <a:r>
              <a:rPr lang="en-GB" dirty="0" smtClean="0"/>
              <a:t>Evaluation and improvement of a dual-channel method for the detection and quantification of high-temperature events on </a:t>
            </a:r>
            <a:r>
              <a:rPr lang="en-GB" dirty="0" err="1" smtClean="0"/>
              <a:t>FireBIRD</a:t>
            </a:r>
            <a:r>
              <a:rPr lang="en-GB" dirty="0" smtClean="0"/>
              <a:t> data</a:t>
            </a:r>
            <a:endParaRPr lang="en-GB" dirty="0"/>
          </a:p>
        </p:txBody>
      </p:sp>
      <p:sp>
        <p:nvSpPr>
          <p:cNvPr id="4" name="Fußzeilenplatzhalter 3"/>
          <p:cNvSpPr>
            <a:spLocks noGrp="1"/>
          </p:cNvSpPr>
          <p:nvPr>
            <p:ph type="ftr" sz="quarter" idx="10"/>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1"/>
          </p:nvPr>
        </p:nvSpPr>
        <p:spPr/>
        <p:txBody>
          <a:bodyPr/>
          <a:lstStyle/>
          <a:p>
            <a:r>
              <a:rPr lang="en-GB" noProof="0" smtClean="0"/>
              <a:t>DLR.de  •  Chart </a:t>
            </a:r>
            <a:fld id="{18C7CB6D-895A-4F21-B0E7-2185F6FE5534}" type="slidenum">
              <a:rPr lang="en-GB" noProof="0" smtClean="0"/>
              <a:pPr/>
              <a:t>1</a:t>
            </a:fld>
            <a:endParaRPr lang="en-GB" noProof="0" dirty="0"/>
          </a:p>
        </p:txBody>
      </p:sp>
      <p:sp>
        <p:nvSpPr>
          <p:cNvPr id="6" name="Untertitel 5"/>
          <p:cNvSpPr>
            <a:spLocks noGrp="1"/>
          </p:cNvSpPr>
          <p:nvPr>
            <p:ph type="subTitle" idx="1"/>
          </p:nvPr>
        </p:nvSpPr>
        <p:spPr>
          <a:xfrm>
            <a:off x="878400" y="2780927"/>
            <a:ext cx="7779600" cy="80107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r>
              <a:rPr lang="de-DE" dirty="0" smtClean="0"/>
              <a:t>Penghua Li, </a:t>
            </a:r>
            <a:r>
              <a:rPr lang="de-DE" dirty="0" err="1" smtClean="0"/>
              <a:t>October</a:t>
            </a:r>
            <a:r>
              <a:rPr lang="de-DE" dirty="0" smtClean="0"/>
              <a:t> 04, 2017</a:t>
            </a:r>
            <a:endParaRPr lang="de-DE" dirty="0"/>
          </a:p>
        </p:txBody>
      </p:sp>
    </p:spTree>
    <p:extLst>
      <p:ext uri="{BB962C8B-B14F-4D97-AF65-F5344CB8AC3E}">
        <p14:creationId xmlns:p14="http://schemas.microsoft.com/office/powerpoint/2010/main" val="36110107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3744416" cy="2520280"/>
          </a:xfrm>
        </p:spPr>
        <p:txBody>
          <a:bodyPr/>
          <a:lstStyle/>
          <a:p>
            <a:pPr marL="0" indent="0">
              <a:buNone/>
            </a:pPr>
            <a:r>
              <a:rPr lang="en-US" dirty="0"/>
              <a:t>Since the temperature derived by MITIP is a bit lower than the MODIS temperature products, we need to increase the TOA radiances. Here we selected five scale factors, namely 1.00 (original TOA radiances), 1.05 (increase the TOA radiances by 5%), 1.10, 1.15, 1.20, for each </a:t>
            </a:r>
            <a:r>
              <a:rPr lang="en-US" dirty="0" smtClean="0"/>
              <a:t>band.</a:t>
            </a:r>
          </a:p>
        </p:txBody>
      </p:sp>
      <p:sp>
        <p:nvSpPr>
          <p:cNvPr id="2" name="Titel 1"/>
          <p:cNvSpPr>
            <a:spLocks noGrp="1"/>
          </p:cNvSpPr>
          <p:nvPr>
            <p:ph type="title"/>
          </p:nvPr>
        </p:nvSpPr>
        <p:spPr>
          <a:xfrm>
            <a:off x="486000" y="648001"/>
            <a:ext cx="8172000" cy="404736"/>
          </a:xfrm>
        </p:spPr>
        <p:txBody>
          <a:bodyPr/>
          <a:lstStyle/>
          <a:p>
            <a:r>
              <a:rPr lang="en-GB" dirty="0"/>
              <a:t>2.1 </a:t>
            </a:r>
            <a:r>
              <a:rPr lang="en-US" dirty="0"/>
              <a:t>Results comparison with MODIS SST 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10</a:t>
            </a:fld>
            <a:endParaRPr lang="en-GB" noProof="0" dirty="0"/>
          </a:p>
        </p:txBody>
      </p:sp>
      <p:sp>
        <p:nvSpPr>
          <p:cNvPr id="6" name="TextBox 5"/>
          <p:cNvSpPr txBox="1"/>
          <p:nvPr/>
        </p:nvSpPr>
        <p:spPr>
          <a:xfrm>
            <a:off x="6208570" y="2893241"/>
            <a:ext cx="1731243" cy="276999"/>
          </a:xfrm>
          <a:prstGeom prst="rect">
            <a:avLst/>
          </a:prstGeom>
          <a:noFill/>
        </p:spPr>
        <p:txBody>
          <a:bodyPr wrap="none" lIns="0" tIns="0" rIns="0" bIns="0" rtlCol="0">
            <a:spAutoFit/>
          </a:bodyPr>
          <a:lstStyle/>
          <a:p>
            <a:r>
              <a:rPr lang="de-DE" dirty="0" err="1" smtClean="0">
                <a:latin typeface="Arial" pitchFamily="34" charset="0"/>
                <a:cs typeface="Arial" pitchFamily="34" charset="0"/>
              </a:rPr>
              <a:t>Scale</a:t>
            </a:r>
            <a:r>
              <a:rPr lang="de-DE" dirty="0" smtClean="0">
                <a:latin typeface="Arial" pitchFamily="34" charset="0"/>
                <a:cs typeface="Arial" pitchFamily="34" charset="0"/>
              </a:rPr>
              <a:t> </a:t>
            </a:r>
            <a:r>
              <a:rPr lang="de-DE" dirty="0" err="1" smtClean="0">
                <a:latin typeface="Arial" pitchFamily="34" charset="0"/>
                <a:cs typeface="Arial" pitchFamily="34" charset="0"/>
              </a:rPr>
              <a:t>factor</a:t>
            </a:r>
            <a:r>
              <a:rPr lang="de-DE" dirty="0" smtClean="0">
                <a:latin typeface="Arial" pitchFamily="34" charset="0"/>
                <a:cs typeface="Arial" pitchFamily="34" charset="0"/>
              </a:rPr>
              <a:t> 1.00</a:t>
            </a:r>
            <a:endParaRPr lang="en-US" dirty="0" smtClean="0">
              <a:latin typeface="Arial" pitchFamily="34" charset="0"/>
              <a:cs typeface="Arial" pitchFamily="34" charset="0"/>
            </a:endParaRPr>
          </a:p>
        </p:txBody>
      </p:sp>
      <p:sp>
        <p:nvSpPr>
          <p:cNvPr id="11" name="TextBox 10"/>
          <p:cNvSpPr txBox="1"/>
          <p:nvPr/>
        </p:nvSpPr>
        <p:spPr>
          <a:xfrm>
            <a:off x="6189534" y="6060196"/>
            <a:ext cx="1731243" cy="276999"/>
          </a:xfrm>
          <a:prstGeom prst="rect">
            <a:avLst/>
          </a:prstGeom>
          <a:noFill/>
        </p:spPr>
        <p:txBody>
          <a:bodyPr wrap="none" lIns="0" tIns="0" rIns="0" bIns="0" rtlCol="0">
            <a:spAutoFit/>
          </a:bodyPr>
          <a:lstStyle/>
          <a:p>
            <a:r>
              <a:rPr lang="de-DE" dirty="0" err="1" smtClean="0">
                <a:latin typeface="Arial" pitchFamily="34" charset="0"/>
                <a:cs typeface="Arial" pitchFamily="34" charset="0"/>
              </a:rPr>
              <a:t>Scale</a:t>
            </a:r>
            <a:r>
              <a:rPr lang="de-DE" dirty="0" smtClean="0">
                <a:latin typeface="Arial" pitchFamily="34" charset="0"/>
                <a:cs typeface="Arial" pitchFamily="34" charset="0"/>
              </a:rPr>
              <a:t> </a:t>
            </a:r>
            <a:r>
              <a:rPr lang="de-DE" dirty="0" err="1" smtClean="0">
                <a:latin typeface="Arial" pitchFamily="34" charset="0"/>
                <a:cs typeface="Arial" pitchFamily="34" charset="0"/>
              </a:rPr>
              <a:t>factor</a:t>
            </a:r>
            <a:r>
              <a:rPr lang="de-DE" dirty="0" smtClean="0">
                <a:latin typeface="Arial" pitchFamily="34" charset="0"/>
                <a:cs typeface="Arial" pitchFamily="34" charset="0"/>
              </a:rPr>
              <a:t> 1.10</a:t>
            </a:r>
            <a:endParaRPr lang="en-US" dirty="0" smtClean="0">
              <a:latin typeface="Arial" pitchFamily="34" charset="0"/>
              <a:cs typeface="Arial" pitchFamily="34" charset="0"/>
            </a:endParaRPr>
          </a:p>
        </p:txBody>
      </p:sp>
      <p:sp>
        <p:nvSpPr>
          <p:cNvPr id="7" name="TextBox 6"/>
          <p:cNvSpPr txBox="1"/>
          <p:nvPr/>
        </p:nvSpPr>
        <p:spPr>
          <a:xfrm>
            <a:off x="467544" y="3742283"/>
            <a:ext cx="3744416" cy="2492990"/>
          </a:xfrm>
          <a:prstGeom prst="rect">
            <a:avLst/>
          </a:prstGeom>
          <a:noFill/>
        </p:spPr>
        <p:txBody>
          <a:bodyPr wrap="square" lIns="0" tIns="0" rIns="0" bIns="0" rtlCol="0">
            <a:spAutoFit/>
          </a:bodyPr>
          <a:lstStyle/>
          <a:p>
            <a:r>
              <a:rPr lang="en-US" dirty="0">
                <a:latin typeface="Arial" pitchFamily="34" charset="0"/>
                <a:cs typeface="Arial" pitchFamily="34" charset="0"/>
              </a:rPr>
              <a:t>To </a:t>
            </a:r>
            <a:r>
              <a:rPr lang="en-US" dirty="0" smtClean="0">
                <a:latin typeface="Arial" pitchFamily="34" charset="0"/>
                <a:cs typeface="Arial" pitchFamily="34" charset="0"/>
              </a:rPr>
              <a:t>see how </a:t>
            </a:r>
            <a:r>
              <a:rPr lang="en-US" dirty="0">
                <a:latin typeface="Arial" pitchFamily="34" charset="0"/>
                <a:cs typeface="Arial" pitchFamily="34" charset="0"/>
              </a:rPr>
              <a:t>the scale factor will affect the results of the </a:t>
            </a:r>
            <a:r>
              <a:rPr lang="en-US" dirty="0" smtClean="0">
                <a:latin typeface="Arial" pitchFamily="34" charset="0"/>
                <a:cs typeface="Arial" pitchFamily="34" charset="0"/>
              </a:rPr>
              <a:t>MITIP, the </a:t>
            </a:r>
            <a:r>
              <a:rPr lang="en-US" dirty="0">
                <a:latin typeface="Arial" pitchFamily="34" charset="0"/>
                <a:cs typeface="Arial" pitchFamily="34" charset="0"/>
              </a:rPr>
              <a:t>histograms of the sub-areas </a:t>
            </a:r>
            <a:r>
              <a:rPr lang="en-US" dirty="0" smtClean="0">
                <a:latin typeface="Arial" pitchFamily="34" charset="0"/>
                <a:cs typeface="Arial" pitchFamily="34" charset="0"/>
              </a:rPr>
              <a:t>in the TET-1 imagery with different scale factors are investigated.</a:t>
            </a:r>
            <a:endParaRPr lang="en-US" dirty="0">
              <a:latin typeface="Arial" pitchFamily="34" charset="0"/>
              <a:cs typeface="Arial" pitchFamily="34" charset="0"/>
            </a:endParaRPr>
          </a:p>
          <a:p>
            <a:r>
              <a:rPr lang="de-DE" dirty="0" err="1" smtClean="0">
                <a:latin typeface="Arial" pitchFamily="34" charset="0"/>
                <a:cs typeface="Arial" pitchFamily="34" charset="0"/>
              </a:rPr>
              <a:t>Firstly</a:t>
            </a:r>
            <a:r>
              <a:rPr lang="de-DE" dirty="0" smtClean="0">
                <a:latin typeface="Arial" pitchFamily="34" charset="0"/>
                <a:cs typeface="Arial" pitchFamily="34" charset="0"/>
              </a:rPr>
              <a:t>, </a:t>
            </a:r>
            <a:r>
              <a:rPr lang="de-DE" dirty="0" err="1">
                <a:latin typeface="Arial" pitchFamily="34" charset="0"/>
                <a:cs typeface="Arial" pitchFamily="34" charset="0"/>
              </a:rPr>
              <a:t>we</a:t>
            </a:r>
            <a:r>
              <a:rPr lang="de-DE" dirty="0">
                <a:latin typeface="Arial" pitchFamily="34" charset="0"/>
                <a:cs typeface="Arial" pitchFamily="34" charset="0"/>
              </a:rPr>
              <a:t> </a:t>
            </a:r>
            <a:r>
              <a:rPr lang="de-DE" dirty="0" err="1">
                <a:latin typeface="Arial" pitchFamily="34" charset="0"/>
                <a:cs typeface="Arial" pitchFamily="34" charset="0"/>
              </a:rPr>
              <a:t>use</a:t>
            </a:r>
            <a:r>
              <a:rPr lang="de-DE" dirty="0">
                <a:latin typeface="Arial" pitchFamily="34" charset="0"/>
                <a:cs typeface="Arial" pitchFamily="34" charset="0"/>
              </a:rPr>
              <a:t> </a:t>
            </a:r>
            <a:r>
              <a:rPr lang="de-DE" dirty="0" err="1">
                <a:latin typeface="Arial" pitchFamily="34" charset="0"/>
                <a:cs typeface="Arial" pitchFamily="34" charset="0"/>
              </a:rPr>
              <a:t>the</a:t>
            </a:r>
            <a:r>
              <a:rPr lang="de-DE" dirty="0">
                <a:latin typeface="Arial" pitchFamily="34" charset="0"/>
                <a:cs typeface="Arial" pitchFamily="34" charset="0"/>
              </a:rPr>
              <a:t> </a:t>
            </a:r>
            <a:r>
              <a:rPr lang="de-DE" dirty="0" err="1">
                <a:latin typeface="Arial" pitchFamily="34" charset="0"/>
                <a:cs typeface="Arial" pitchFamily="34" charset="0"/>
              </a:rPr>
              <a:t>scene</a:t>
            </a:r>
            <a:r>
              <a:rPr lang="de-DE" dirty="0">
                <a:latin typeface="Arial" pitchFamily="34" charset="0"/>
                <a:cs typeface="Arial" pitchFamily="34" charset="0"/>
              </a:rPr>
              <a:t> </a:t>
            </a:r>
            <a:r>
              <a:rPr lang="de-DE" dirty="0" err="1">
                <a:latin typeface="Arial" pitchFamily="34" charset="0"/>
                <a:cs typeface="Arial" pitchFamily="34" charset="0"/>
              </a:rPr>
              <a:t>of</a:t>
            </a:r>
            <a:r>
              <a:rPr lang="de-DE" dirty="0">
                <a:latin typeface="Arial" pitchFamily="34" charset="0"/>
                <a:cs typeface="Arial" pitchFamily="34" charset="0"/>
              </a:rPr>
              <a:t> 2014.06.22 </a:t>
            </a:r>
            <a:r>
              <a:rPr lang="de-DE" dirty="0" err="1">
                <a:latin typeface="Arial" pitchFamily="34" charset="0"/>
                <a:cs typeface="Arial" pitchFamily="34" charset="0"/>
              </a:rPr>
              <a:t>and</a:t>
            </a:r>
            <a:r>
              <a:rPr lang="de-DE" dirty="0">
                <a:latin typeface="Arial" pitchFamily="34" charset="0"/>
                <a:cs typeface="Arial" pitchFamily="34" charset="0"/>
              </a:rPr>
              <a:t> </a:t>
            </a:r>
            <a:r>
              <a:rPr lang="de-DE" dirty="0" err="1">
                <a:latin typeface="Arial" pitchFamily="34" charset="0"/>
                <a:cs typeface="Arial" pitchFamily="34" charset="0"/>
              </a:rPr>
              <a:t>scale</a:t>
            </a:r>
            <a:r>
              <a:rPr lang="de-DE" dirty="0">
                <a:latin typeface="Arial" pitchFamily="34" charset="0"/>
                <a:cs typeface="Arial" pitchFamily="34" charset="0"/>
              </a:rPr>
              <a:t> </a:t>
            </a:r>
            <a:r>
              <a:rPr lang="de-DE" dirty="0" err="1">
                <a:latin typeface="Arial" pitchFamily="34" charset="0"/>
                <a:cs typeface="Arial" pitchFamily="34" charset="0"/>
              </a:rPr>
              <a:t>factor</a:t>
            </a:r>
            <a:r>
              <a:rPr lang="de-DE" dirty="0">
                <a:latin typeface="Arial" pitchFamily="34" charset="0"/>
                <a:cs typeface="Arial" pitchFamily="34" charset="0"/>
              </a:rPr>
              <a:t> 1.00 </a:t>
            </a:r>
            <a:r>
              <a:rPr lang="de-DE" dirty="0" err="1">
                <a:latin typeface="Arial" pitchFamily="34" charset="0"/>
                <a:cs typeface="Arial" pitchFamily="34" charset="0"/>
              </a:rPr>
              <a:t>and</a:t>
            </a:r>
            <a:r>
              <a:rPr lang="de-DE" dirty="0">
                <a:latin typeface="Arial" pitchFamily="34" charset="0"/>
                <a:cs typeface="Arial" pitchFamily="34" charset="0"/>
              </a:rPr>
              <a:t> 1.10 </a:t>
            </a:r>
            <a:r>
              <a:rPr lang="de-DE" dirty="0" err="1">
                <a:latin typeface="Arial" pitchFamily="34" charset="0"/>
                <a:cs typeface="Arial" pitchFamily="34" charset="0"/>
              </a:rPr>
              <a:t>as</a:t>
            </a:r>
            <a:r>
              <a:rPr lang="de-DE" dirty="0">
                <a:latin typeface="Arial" pitchFamily="34" charset="0"/>
                <a:cs typeface="Arial" pitchFamily="34" charset="0"/>
              </a:rPr>
              <a:t> </a:t>
            </a:r>
            <a:r>
              <a:rPr lang="de-DE" dirty="0" err="1">
                <a:latin typeface="Arial" pitchFamily="34" charset="0"/>
                <a:cs typeface="Arial" pitchFamily="34" charset="0"/>
              </a:rPr>
              <a:t>example</a:t>
            </a:r>
            <a:r>
              <a:rPr lang="de-DE" dirty="0">
                <a:latin typeface="Arial" pitchFamily="34" charset="0"/>
                <a:cs typeface="Arial" pitchFamily="34" charset="0"/>
              </a:rPr>
              <a:t>.</a:t>
            </a:r>
            <a:endParaRPr lang="en-GB" dirty="0">
              <a:latin typeface="Arial" pitchFamily="34" charset="0"/>
              <a:cs typeface="Arial" pitchFamily="34" charset="0"/>
            </a:endParaRPr>
          </a:p>
          <a:p>
            <a:endParaRPr lang="en-US" dirty="0" smtClean="0">
              <a:latin typeface="Arial" pitchFamily="34" charset="0"/>
              <a:cs typeface="Arial" pitchFamily="34" charset="0"/>
            </a:endParaRPr>
          </a:p>
        </p:txBody>
      </p:sp>
      <p:pic>
        <p:nvPicPr>
          <p:cNvPr id="1026" name="Picture 2" descr="E:\Penghua\Programming\Master_thesis\results\hist_analysis\2014.06.22\sc1.00\rect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97299" y="-8359"/>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E:\Penghua\results\hist_analysis\2014.06.22\sc1.10\rect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8312" y="317024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E:\Penghua\Programming\Master_thesis\results\hist_analysis\2014.06.22\sc1.00\rect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91600" y="-8359"/>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E:\Penghua\results\hist_analysis\2014.06.22\sc1.10\rect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91600" y="317024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E:\Penghua\Programming\Master_thesis\results\hist_analysis\2014.06.22\sc1.00\rect3.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00898" y="-2282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E:\Penghua\results\hist_analysis\2014.06.22\sc1.10\rect3.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800898" y="317024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E:\Penghua\Programming\Master_thesis\results\hist_analysis\2014.06.22\sc1.00\rect4.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799956" y="-2282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1" descr="E:\Penghua\results\hist_analysis\2014.06.22\sc1.10\rect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799956" y="317024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2" descr="E:\Penghua\Programming\Master_thesis\results\hist_analysis\2014.06.22\sc1.00\rect_all.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808312" y="-22820"/>
            <a:ext cx="4352400" cy="29016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3" descr="E:\Penghua\results\hist_analysis\2014.06.22\sc1.10\rect_all.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791600" y="3157827"/>
            <a:ext cx="4352400" cy="290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98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86000" y="1591199"/>
            <a:ext cx="3437928" cy="1117721"/>
          </a:xfrm>
        </p:spPr>
        <p:txBody>
          <a:bodyPr/>
          <a:lstStyle/>
          <a:p>
            <a:pPr marL="0" indent="0">
              <a:buNone/>
            </a:pPr>
            <a:r>
              <a:rPr lang="de-DE" dirty="0" err="1" smtClean="0"/>
              <a:t>To</a:t>
            </a:r>
            <a:r>
              <a:rPr lang="de-DE" dirty="0" smtClean="0"/>
              <a:t> </a:t>
            </a:r>
            <a:r>
              <a:rPr lang="de-DE" dirty="0" err="1" smtClean="0"/>
              <a:t>make</a:t>
            </a:r>
            <a:r>
              <a:rPr lang="de-DE" dirty="0" smtClean="0"/>
              <a:t> </a:t>
            </a:r>
            <a:r>
              <a:rPr lang="de-DE" dirty="0" err="1" smtClean="0"/>
              <a:t>the</a:t>
            </a:r>
            <a:r>
              <a:rPr lang="de-DE" dirty="0" smtClean="0"/>
              <a:t> </a:t>
            </a:r>
            <a:r>
              <a:rPr lang="de-DE" dirty="0" err="1" smtClean="0"/>
              <a:t>shift</a:t>
            </a:r>
            <a:r>
              <a:rPr lang="de-DE" dirty="0" smtClean="0"/>
              <a:t> </a:t>
            </a:r>
            <a:r>
              <a:rPr lang="de-DE" dirty="0" err="1" smtClean="0"/>
              <a:t>more</a:t>
            </a:r>
            <a:r>
              <a:rPr lang="de-DE" dirty="0" smtClean="0"/>
              <a:t> </a:t>
            </a:r>
            <a:r>
              <a:rPr lang="de-DE" dirty="0" err="1" smtClean="0"/>
              <a:t>clearly</a:t>
            </a:r>
            <a:r>
              <a:rPr lang="de-DE" dirty="0" smtClean="0"/>
              <a:t>, </a:t>
            </a:r>
            <a:r>
              <a:rPr lang="de-DE" dirty="0" err="1" smtClean="0"/>
              <a:t>the</a:t>
            </a:r>
            <a:r>
              <a:rPr lang="de-DE" dirty="0" smtClean="0"/>
              <a:t> </a:t>
            </a:r>
            <a:r>
              <a:rPr lang="de-DE" dirty="0" err="1" smtClean="0"/>
              <a:t>histograms</a:t>
            </a:r>
            <a:r>
              <a:rPr lang="de-DE" dirty="0" smtClean="0"/>
              <a:t> </a:t>
            </a:r>
            <a:r>
              <a:rPr lang="de-DE" dirty="0" err="1" smtClean="0"/>
              <a:t>of</a:t>
            </a:r>
            <a:r>
              <a:rPr lang="de-DE" dirty="0" smtClean="0"/>
              <a:t> sub-area 1 </a:t>
            </a:r>
            <a:r>
              <a:rPr lang="de-DE" dirty="0" err="1" smtClean="0"/>
              <a:t>and</a:t>
            </a:r>
            <a:r>
              <a:rPr lang="de-DE" dirty="0" smtClean="0"/>
              <a:t> sub-area 4 </a:t>
            </a:r>
            <a:r>
              <a:rPr lang="de-DE" dirty="0" err="1" smtClean="0"/>
              <a:t>with</a:t>
            </a:r>
            <a:r>
              <a:rPr lang="de-DE" dirty="0" smtClean="0"/>
              <a:t> all </a:t>
            </a:r>
            <a:r>
              <a:rPr lang="de-DE" dirty="0" err="1" smtClean="0"/>
              <a:t>the</a:t>
            </a:r>
            <a:r>
              <a:rPr lang="de-DE" dirty="0" smtClean="0"/>
              <a:t> </a:t>
            </a:r>
            <a:r>
              <a:rPr lang="de-DE" dirty="0" err="1" smtClean="0"/>
              <a:t>five</a:t>
            </a:r>
            <a:r>
              <a:rPr lang="de-DE" dirty="0" smtClean="0"/>
              <a:t> </a:t>
            </a:r>
            <a:r>
              <a:rPr lang="de-DE" dirty="0" err="1" smtClean="0"/>
              <a:t>scale</a:t>
            </a:r>
            <a:r>
              <a:rPr lang="de-DE" dirty="0" smtClean="0"/>
              <a:t> </a:t>
            </a:r>
            <a:r>
              <a:rPr lang="de-DE" dirty="0" err="1" smtClean="0"/>
              <a:t>factor</a:t>
            </a:r>
            <a:r>
              <a:rPr lang="de-DE" dirty="0" smtClean="0"/>
              <a:t> </a:t>
            </a:r>
            <a:r>
              <a:rPr lang="de-DE" dirty="0" err="1" smtClean="0"/>
              <a:t>are</a:t>
            </a:r>
            <a:r>
              <a:rPr lang="de-DE" dirty="0" smtClean="0"/>
              <a:t> </a:t>
            </a:r>
            <a:r>
              <a:rPr lang="de-DE" dirty="0" err="1" smtClean="0"/>
              <a:t>shown</a:t>
            </a:r>
            <a:r>
              <a:rPr lang="de-DE" dirty="0" smtClean="0"/>
              <a:t> on </a:t>
            </a:r>
            <a:r>
              <a:rPr lang="de-DE" dirty="0" err="1" smtClean="0"/>
              <a:t>the</a:t>
            </a:r>
            <a:r>
              <a:rPr lang="de-DE" dirty="0" smtClean="0"/>
              <a:t> </a:t>
            </a:r>
            <a:r>
              <a:rPr lang="de-DE" dirty="0" err="1" smtClean="0"/>
              <a:t>right</a:t>
            </a:r>
            <a:r>
              <a:rPr lang="de-DE" dirty="0" smtClean="0"/>
              <a:t>. </a:t>
            </a:r>
            <a:endParaRPr lang="en-US" dirty="0"/>
          </a:p>
        </p:txBody>
      </p:sp>
      <p:sp>
        <p:nvSpPr>
          <p:cNvPr id="3" name="Title 2"/>
          <p:cNvSpPr>
            <a:spLocks noGrp="1"/>
          </p:cNvSpPr>
          <p:nvPr>
            <p:ph type="title"/>
          </p:nvPr>
        </p:nvSpPr>
        <p:spPr/>
        <p:txBody>
          <a:bodyPr/>
          <a:lstStyle/>
          <a:p>
            <a:r>
              <a:rPr lang="en-GB" dirty="0"/>
              <a:t>2.1 </a:t>
            </a:r>
            <a:r>
              <a:rPr lang="en-US" dirty="0"/>
              <a:t>Results comparison with MODIS SST and calibration</a:t>
            </a:r>
          </a:p>
        </p:txBody>
      </p:sp>
      <p:sp>
        <p:nvSpPr>
          <p:cNvPr id="4" name="Footer Placeholder 3"/>
          <p:cNvSpPr>
            <a:spLocks noGrp="1"/>
          </p:cNvSpPr>
          <p:nvPr>
            <p:ph type="ftr" sz="quarter" idx="13"/>
          </p:nvPr>
        </p:nvSpPr>
        <p:spPr/>
        <p:txBody>
          <a:bodyPr/>
          <a:lstStyle/>
          <a:p>
            <a:pPr>
              <a:defRPr/>
            </a:pPr>
            <a:r>
              <a:rPr lang="en-GB" noProof="0" smtClean="0"/>
              <a:t>&gt; Lecture &gt; Author  •  Document &gt; Date</a:t>
            </a:r>
            <a:endParaRPr lang="en-GB" noProof="0" dirty="0"/>
          </a:p>
        </p:txBody>
      </p:sp>
      <p:sp>
        <p:nvSpPr>
          <p:cNvPr id="5" name="Slide Number Placeholder 4"/>
          <p:cNvSpPr>
            <a:spLocks noGrp="1"/>
          </p:cNvSpPr>
          <p:nvPr>
            <p:ph type="sldNum" sz="quarter" idx="14"/>
          </p:nvPr>
        </p:nvSpPr>
        <p:spPr/>
        <p:txBody>
          <a:bodyPr/>
          <a:lstStyle/>
          <a:p>
            <a:pPr>
              <a:defRPr/>
            </a:pPr>
            <a:r>
              <a:rPr lang="en-GB" noProof="0" smtClean="0"/>
              <a:t>DLR.de  •  Chart </a:t>
            </a:r>
            <a:fld id="{18C7CB6D-895A-4F21-B0E7-2185F6FE5534}" type="slidenum">
              <a:rPr lang="en-GB" noProof="0" smtClean="0"/>
              <a:pPr>
                <a:defRPr/>
              </a:pPr>
              <a:t>11</a:t>
            </a:fld>
            <a:endParaRPr lang="en-GB" noProof="0" dirty="0"/>
          </a:p>
        </p:txBody>
      </p:sp>
      <p:pic>
        <p:nvPicPr>
          <p:cNvPr id="2050" name="Picture 2" descr="E:\Penghua\Programming\Master_thesis\results\hist_analysis\2014.06.22\rect1_all.png"/>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707606" y="116631"/>
            <a:ext cx="4367081" cy="582277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257158" y="5944738"/>
            <a:ext cx="1267976" cy="307777"/>
          </a:xfrm>
          <a:prstGeom prst="rect">
            <a:avLst/>
          </a:prstGeom>
          <a:noFill/>
        </p:spPr>
        <p:txBody>
          <a:bodyPr wrap="none" lIns="0" tIns="0" rIns="0" bIns="0" rtlCol="0">
            <a:spAutoFit/>
          </a:bodyPr>
          <a:lstStyle/>
          <a:p>
            <a:r>
              <a:rPr lang="de-DE" sz="2000" dirty="0" smtClean="0">
                <a:latin typeface="Arial" pitchFamily="34" charset="0"/>
                <a:cs typeface="Arial" pitchFamily="34" charset="0"/>
              </a:rPr>
              <a:t>Sub-area 1</a:t>
            </a:r>
            <a:endParaRPr lang="en-US" sz="2000" dirty="0" smtClean="0">
              <a:latin typeface="Arial" pitchFamily="34" charset="0"/>
              <a:cs typeface="Arial" pitchFamily="34" charset="0"/>
            </a:endParaRPr>
          </a:p>
        </p:txBody>
      </p:sp>
      <p:pic>
        <p:nvPicPr>
          <p:cNvPr id="2051" name="Picture 3" descr="E:\Penghua\Programming\Master_thesis\results\hist_analysis\2014.06.22\rect4_all.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08787" y="118206"/>
            <a:ext cx="4365900" cy="58212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6257158" y="5944738"/>
            <a:ext cx="1267976" cy="307777"/>
          </a:xfrm>
          <a:prstGeom prst="rect">
            <a:avLst/>
          </a:prstGeom>
          <a:noFill/>
        </p:spPr>
        <p:txBody>
          <a:bodyPr wrap="none" lIns="0" tIns="0" rIns="0" bIns="0" rtlCol="0">
            <a:spAutoFit/>
          </a:bodyPr>
          <a:lstStyle/>
          <a:p>
            <a:r>
              <a:rPr lang="de-DE" sz="2000" dirty="0" smtClean="0">
                <a:latin typeface="Arial" pitchFamily="34" charset="0"/>
                <a:cs typeface="Arial" pitchFamily="34" charset="0"/>
              </a:rPr>
              <a:t>Sub-area 4</a:t>
            </a:r>
            <a:endParaRPr lang="en-US" sz="2000" dirty="0" smtClean="0">
              <a:latin typeface="Arial" pitchFamily="34" charset="0"/>
              <a:cs typeface="Arial" pitchFamily="34" charset="0"/>
            </a:endParaRPr>
          </a:p>
        </p:txBody>
      </p:sp>
      <p:sp>
        <p:nvSpPr>
          <p:cNvPr id="10" name="Text Placeholder 1"/>
          <p:cNvSpPr txBox="1">
            <a:spLocks/>
          </p:cNvSpPr>
          <p:nvPr/>
        </p:nvSpPr>
        <p:spPr bwMode="auto">
          <a:xfrm>
            <a:off x="486000" y="2852936"/>
            <a:ext cx="3437928" cy="18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de-DE" dirty="0" smtClean="0"/>
              <a:t>But </a:t>
            </a:r>
            <a:r>
              <a:rPr lang="de-DE" dirty="0" err="1" smtClean="0"/>
              <a:t>we</a:t>
            </a:r>
            <a:r>
              <a:rPr lang="de-DE" dirty="0" smtClean="0"/>
              <a:t> </a:t>
            </a:r>
            <a:r>
              <a:rPr lang="de-DE" dirty="0" err="1" smtClean="0"/>
              <a:t>are</a:t>
            </a:r>
            <a:r>
              <a:rPr lang="de-DE" dirty="0" smtClean="0"/>
              <a:t> not </a:t>
            </a:r>
            <a:r>
              <a:rPr lang="de-DE" dirty="0" err="1" smtClean="0"/>
              <a:t>consider</a:t>
            </a:r>
            <a:r>
              <a:rPr lang="de-DE" dirty="0" smtClean="0"/>
              <a:t> individual sub-area </a:t>
            </a:r>
            <a:r>
              <a:rPr lang="de-DE" dirty="0" err="1" smtClean="0"/>
              <a:t>merely</a:t>
            </a:r>
            <a:r>
              <a:rPr lang="de-DE" dirty="0" smtClean="0"/>
              <a:t>. </a:t>
            </a:r>
            <a:r>
              <a:rPr lang="de-DE" dirty="0" err="1" smtClean="0"/>
              <a:t>Since</a:t>
            </a:r>
            <a:r>
              <a:rPr lang="de-DE" dirty="0" smtClean="0"/>
              <a:t> </a:t>
            </a:r>
            <a:r>
              <a:rPr lang="de-DE" dirty="0" err="1" smtClean="0"/>
              <a:t>the</a:t>
            </a:r>
            <a:r>
              <a:rPr lang="de-DE" dirty="0" smtClean="0"/>
              <a:t> </a:t>
            </a:r>
            <a:r>
              <a:rPr lang="de-DE" dirty="0" err="1" smtClean="0"/>
              <a:t>mean</a:t>
            </a:r>
            <a:r>
              <a:rPr lang="de-DE" dirty="0" smtClean="0"/>
              <a:t> </a:t>
            </a:r>
            <a:r>
              <a:rPr lang="de-DE" dirty="0" err="1" smtClean="0"/>
              <a:t>value</a:t>
            </a:r>
            <a:r>
              <a:rPr lang="de-DE" dirty="0" smtClean="0"/>
              <a:t> </a:t>
            </a:r>
            <a:r>
              <a:rPr lang="de-DE" dirty="0" err="1" smtClean="0"/>
              <a:t>over</a:t>
            </a:r>
            <a:r>
              <a:rPr lang="de-DE" dirty="0" smtClean="0"/>
              <a:t> all sub-areas </a:t>
            </a:r>
            <a:r>
              <a:rPr lang="de-DE" dirty="0" err="1" smtClean="0"/>
              <a:t>are</a:t>
            </a:r>
            <a:r>
              <a:rPr lang="de-DE" dirty="0" smtClean="0"/>
              <a:t> </a:t>
            </a:r>
            <a:r>
              <a:rPr lang="de-DE" dirty="0" err="1" smtClean="0"/>
              <a:t>used</a:t>
            </a:r>
            <a:r>
              <a:rPr lang="de-DE" dirty="0" smtClean="0"/>
              <a:t>, </a:t>
            </a:r>
            <a:r>
              <a:rPr lang="de-DE" dirty="0" err="1" smtClean="0"/>
              <a:t>the</a:t>
            </a:r>
            <a:r>
              <a:rPr lang="de-DE" dirty="0" smtClean="0"/>
              <a:t> </a:t>
            </a:r>
            <a:r>
              <a:rPr lang="de-DE" dirty="0" err="1" smtClean="0"/>
              <a:t>histogram</a:t>
            </a:r>
            <a:r>
              <a:rPr lang="de-DE" dirty="0" smtClean="0"/>
              <a:t> </a:t>
            </a:r>
            <a:r>
              <a:rPr lang="de-DE" dirty="0" err="1" smtClean="0"/>
              <a:t>of</a:t>
            </a:r>
            <a:r>
              <a:rPr lang="de-DE" dirty="0" smtClean="0"/>
              <a:t> all </a:t>
            </a:r>
            <a:r>
              <a:rPr lang="de-DE" dirty="0" err="1" smtClean="0"/>
              <a:t>pixels</a:t>
            </a:r>
            <a:r>
              <a:rPr lang="de-DE" dirty="0" smtClean="0"/>
              <a:t> </a:t>
            </a:r>
            <a:r>
              <a:rPr lang="de-DE" dirty="0" err="1" smtClean="0"/>
              <a:t>inside</a:t>
            </a:r>
            <a:r>
              <a:rPr lang="de-DE" dirty="0" smtClean="0"/>
              <a:t> </a:t>
            </a:r>
            <a:r>
              <a:rPr lang="de-DE" dirty="0" err="1" smtClean="0"/>
              <a:t>the</a:t>
            </a:r>
            <a:r>
              <a:rPr lang="de-DE" dirty="0" smtClean="0"/>
              <a:t> 4 sub-areas </a:t>
            </a:r>
            <a:r>
              <a:rPr lang="de-DE" dirty="0" err="1" smtClean="0"/>
              <a:t>are</a:t>
            </a:r>
            <a:r>
              <a:rPr lang="de-DE" dirty="0" smtClean="0"/>
              <a:t> </a:t>
            </a:r>
            <a:r>
              <a:rPr lang="de-DE" dirty="0" err="1" smtClean="0"/>
              <a:t>plotted</a:t>
            </a:r>
            <a:r>
              <a:rPr lang="de-DE" dirty="0" smtClean="0"/>
              <a:t> </a:t>
            </a:r>
            <a:r>
              <a:rPr lang="de-DE" dirty="0" err="1" smtClean="0"/>
              <a:t>and</a:t>
            </a:r>
            <a:r>
              <a:rPr lang="de-DE" dirty="0" smtClean="0"/>
              <a:t> </a:t>
            </a:r>
            <a:r>
              <a:rPr lang="de-DE" dirty="0" err="1" smtClean="0"/>
              <a:t>shown</a:t>
            </a:r>
            <a:r>
              <a:rPr lang="de-DE" dirty="0" smtClean="0"/>
              <a:t> on </a:t>
            </a:r>
            <a:r>
              <a:rPr lang="de-DE" dirty="0" err="1" smtClean="0"/>
              <a:t>the</a:t>
            </a:r>
            <a:r>
              <a:rPr lang="de-DE" dirty="0" smtClean="0"/>
              <a:t> </a:t>
            </a:r>
            <a:r>
              <a:rPr lang="de-DE" dirty="0" err="1" smtClean="0"/>
              <a:t>right</a:t>
            </a:r>
            <a:r>
              <a:rPr lang="de-DE" dirty="0" smtClean="0"/>
              <a:t>.</a:t>
            </a:r>
            <a:endParaRPr lang="en-US" dirty="0"/>
          </a:p>
        </p:txBody>
      </p:sp>
      <p:pic>
        <p:nvPicPr>
          <p:cNvPr id="2052" name="Picture 4" descr="E:\Penghua\Programming\Master_thesis\results\hist_analysis\2014.06.22\rect_all.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08787" y="118206"/>
            <a:ext cx="4365900" cy="58212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6257158" y="5944738"/>
            <a:ext cx="1398075" cy="307777"/>
          </a:xfrm>
          <a:prstGeom prst="rect">
            <a:avLst/>
          </a:prstGeom>
          <a:noFill/>
        </p:spPr>
        <p:txBody>
          <a:bodyPr wrap="none" lIns="0" tIns="0" rIns="0" bIns="0" rtlCol="0">
            <a:spAutoFit/>
          </a:bodyPr>
          <a:lstStyle/>
          <a:p>
            <a:r>
              <a:rPr lang="de-DE" sz="2000" dirty="0" smtClean="0">
                <a:latin typeface="Arial" pitchFamily="34" charset="0"/>
                <a:cs typeface="Arial" pitchFamily="34" charset="0"/>
              </a:rPr>
              <a:t>Sub-area All</a:t>
            </a:r>
            <a:endParaRPr lang="en-US" sz="2000" dirty="0" smtClean="0">
              <a:latin typeface="Arial" pitchFamily="34" charset="0"/>
              <a:cs typeface="Arial" pitchFamily="34" charset="0"/>
            </a:endParaRPr>
          </a:p>
        </p:txBody>
      </p:sp>
    </p:spTree>
    <p:extLst>
      <p:ext uri="{BB962C8B-B14F-4D97-AF65-F5344CB8AC3E}">
        <p14:creationId xmlns:p14="http://schemas.microsoft.com/office/powerpoint/2010/main" val="378441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Textplatzhalter 2"/>
              <p:cNvSpPr>
                <a:spLocks noGrp="1"/>
              </p:cNvSpPr>
              <p:nvPr>
                <p:ph type="body" sz="quarter" idx="12"/>
              </p:nvPr>
            </p:nvSpPr>
            <p:spPr>
              <a:xfrm>
                <a:off x="539552" y="1052736"/>
                <a:ext cx="3959948" cy="5112568"/>
              </a:xfrm>
            </p:spPr>
            <p:txBody>
              <a:bodyPr/>
              <a:lstStyle/>
              <a:p>
                <a:pPr marL="0" indent="0">
                  <a:buNone/>
                </a:pPr>
                <a:r>
                  <a:rPr lang="en-US" dirty="0" smtClean="0"/>
                  <a:t>From the histograms we can see that the mean temperature difference </a:t>
                </a:r>
                <a:r>
                  <a:rPr lang="en-US" dirty="0" smtClean="0"/>
                  <a:t>over all the sub-areas is a good characteristic to represent the </a:t>
                </a:r>
                <a:r>
                  <a:rPr lang="en-US" dirty="0" err="1" smtClean="0"/>
                  <a:t>the</a:t>
                </a:r>
                <a:r>
                  <a:rPr lang="en-US" dirty="0" smtClean="0"/>
                  <a:t> differences between the surface temperature maps from MITIP and MODIS temperature products and is suitable to use to do the comparison. </a:t>
                </a:r>
              </a:p>
              <a:p>
                <a:pPr marL="0" indent="0">
                  <a:buNone/>
                </a:pPr>
                <a:endParaRPr lang="en-US" dirty="0" smtClean="0"/>
              </a:p>
              <a:p>
                <a:pPr marL="0" indent="0">
                  <a:buNone/>
                </a:pPr>
                <a:r>
                  <a:rPr lang="en-GB" dirty="0" smtClean="0"/>
                  <a:t>So </a:t>
                </a:r>
                <a:r>
                  <a:rPr lang="en-GB" dirty="0" smtClean="0"/>
                  <a:t>in order to investigate a bunch of TET-1 scenes and do a time-series analysis, </a:t>
                </a:r>
                <a:r>
                  <a:rPr lang="en-GB" dirty="0" smtClean="0"/>
                  <a:t>the method presented before, computing </a:t>
                </a:r>
                <a:r>
                  <a:rPr lang="en-US" dirty="0" smtClean="0"/>
                  <a:t>the </a:t>
                </a:r>
                <a:r>
                  <a:rPr lang="en-US" dirty="0"/>
                  <a:t>mean of the temperature differences </a:t>
                </a:r>
                <a14:m>
                  <m:oMath xmlns:m="http://schemas.openxmlformats.org/officeDocument/2006/math">
                    <m:sSub>
                      <m:sSubPr>
                        <m:ctrlPr>
                          <a:rPr lang="de-DE" b="0" i="1" smtClean="0">
                            <a:latin typeface="Cambria Math"/>
                          </a:rPr>
                        </m:ctrlPr>
                      </m:sSubPr>
                      <m:e>
                        <m:r>
                          <a:rPr lang="de-DE" b="0" i="1" smtClean="0">
                            <a:latin typeface="Cambria Math"/>
                          </a:rPr>
                          <m:t>𝑇</m:t>
                        </m:r>
                      </m:e>
                      <m:sub>
                        <m:r>
                          <a:rPr lang="de-DE" b="0" i="1" smtClean="0">
                            <a:latin typeface="Cambria Math"/>
                          </a:rPr>
                          <m:t>𝑑</m:t>
                        </m:r>
                      </m:sub>
                    </m:sSub>
                  </m:oMath>
                </a14:m>
                <a:r>
                  <a:rPr lang="en-US" dirty="0" smtClean="0"/>
                  <a:t> </a:t>
                </a:r>
                <a:r>
                  <a:rPr lang="en-US" dirty="0" smtClean="0"/>
                  <a:t>inside </a:t>
                </a:r>
                <a:r>
                  <a:rPr lang="en-US" dirty="0"/>
                  <a:t>one sub-area </a:t>
                </a:r>
                <a:r>
                  <a:rPr lang="en-US" dirty="0" smtClean="0"/>
                  <a:t>and then </a:t>
                </a:r>
                <a:r>
                  <a:rPr lang="en-US" dirty="0" smtClean="0"/>
                  <a:t>the </a:t>
                </a:r>
                <a:r>
                  <a:rPr lang="en-US" dirty="0"/>
                  <a:t>mean values </a:t>
                </a:r>
                <a14:m>
                  <m:oMath xmlns:m="http://schemas.openxmlformats.org/officeDocument/2006/math">
                    <m:acc>
                      <m:accPr>
                        <m:chr m:val="̅"/>
                        <m:ctrlPr>
                          <a:rPr lang="en-US" i="1" smtClean="0">
                            <a:latin typeface="Cambria Math"/>
                          </a:rPr>
                        </m:ctrlPr>
                      </m:accPr>
                      <m:e>
                        <m:r>
                          <a:rPr lang="en-US" i="1" smtClean="0">
                            <a:latin typeface="Cambria Math"/>
                            <a:ea typeface="Cambria Math"/>
                          </a:rPr>
                          <m:t>∆</m:t>
                        </m:r>
                        <m:r>
                          <a:rPr lang="de-DE" b="0" i="1" smtClean="0">
                            <a:latin typeface="Cambria Math"/>
                            <a:ea typeface="Cambria Math"/>
                          </a:rPr>
                          <m:t>𝑇</m:t>
                        </m:r>
                      </m:e>
                    </m:acc>
                  </m:oMath>
                </a14:m>
                <a:r>
                  <a:rPr lang="en-US" dirty="0" smtClean="0"/>
                  <a:t>of </a:t>
                </a:r>
                <a:r>
                  <a:rPr lang="en-US" dirty="0"/>
                  <a:t>all sub-areas’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oMath>
                </a14:m>
                <a:r>
                  <a:rPr lang="en-US" dirty="0" smtClean="0"/>
                  <a:t>.</a:t>
                </a:r>
                <a:endParaRPr lang="en-US" dirty="0"/>
              </a:p>
            </p:txBody>
          </p:sp>
        </mc:Choice>
        <mc:Fallback>
          <p:sp>
            <p:nvSpPr>
              <p:cNvPr id="3" name="Textplatzhalter 2"/>
              <p:cNvSpPr>
                <a:spLocks noGrp="1" noRot="1" noChangeAspect="1" noMove="1" noResize="1" noEditPoints="1" noAdjustHandles="1" noChangeArrowheads="1" noChangeShapeType="1" noTextEdit="1"/>
              </p:cNvSpPr>
              <p:nvPr>
                <p:ph type="body" sz="quarter" idx="12"/>
              </p:nvPr>
            </p:nvSpPr>
            <p:spPr>
              <a:xfrm>
                <a:off x="539552" y="1052736"/>
                <a:ext cx="3959948" cy="5112568"/>
              </a:xfrm>
              <a:blipFill rotWithShape="1">
                <a:blip r:embed="rId2"/>
                <a:stretch>
                  <a:fillRect l="-3698" t="-1551" r="-4931"/>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04736"/>
          </a:xfrm>
        </p:spPr>
        <p:txBody>
          <a:bodyPr/>
          <a:lstStyle/>
          <a:p>
            <a:r>
              <a:rPr lang="en-GB" dirty="0"/>
              <a:t>2.1 </a:t>
            </a:r>
            <a:r>
              <a:rPr lang="en-US" dirty="0"/>
              <a:t>Results comparison with MODIS SST 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12</a:t>
            </a:fld>
            <a:endParaRPr lang="en-GB" noProof="0" dirty="0"/>
          </a:p>
        </p:txBody>
      </p:sp>
      <p:pic>
        <p:nvPicPr>
          <p:cNvPr id="5122" name="Picture 2" descr="E:\Penghua\results\ComSST\Etna2\Etna_scf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36974" y="692696"/>
            <a:ext cx="4428492" cy="2952328"/>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437400" y="3789040"/>
            <a:ext cx="4428000" cy="2952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E:\Penghua\results\ComSST\Etna2\Etna_bsc&amp;tem_m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74448" y="692696"/>
            <a:ext cx="4553544" cy="303569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3" descr="E:\Penghua\results\ComSST\Etna2\Etna_bsc&amp;tem_t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75301" y="3706240"/>
            <a:ext cx="4552199"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54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67544" y="1196752"/>
                <a:ext cx="8172000" cy="648072"/>
              </a:xfrm>
            </p:spPr>
            <p:txBody>
              <a:bodyPr/>
              <a:lstStyle/>
              <a:p>
                <a:pPr marL="0" indent="0">
                  <a:buNone/>
                </a:pPr>
                <a:r>
                  <a:rPr lang="en-GB" dirty="0" smtClean="0"/>
                  <a:t>The optimal scale factor for each band and its corresponding temperature difference </a:t>
                </a:r>
                <a14:m>
                  <m:oMath xmlns:m="http://schemas.openxmlformats.org/officeDocument/2006/math">
                    <m:r>
                      <a:rPr lang="en-GB" i="1" smtClean="0">
                        <a:latin typeface="Cambria Math"/>
                        <a:ea typeface="Cambria Math"/>
                      </a:rPr>
                      <m:t>∆</m:t>
                    </m:r>
                    <m:r>
                      <a:rPr lang="de-DE" b="0" i="1" smtClean="0">
                        <a:latin typeface="Cambria Math"/>
                        <a:ea typeface="Cambria Math"/>
                      </a:rPr>
                      <m:t>𝑇</m:t>
                    </m:r>
                  </m:oMath>
                </a14:m>
                <a:r>
                  <a:rPr lang="en-GB" dirty="0" smtClean="0"/>
                  <a:t> is showed below.</a:t>
                </a: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67544" y="1196752"/>
                <a:ext cx="8172000" cy="648072"/>
              </a:xfrm>
              <a:blipFill rotWithShape="1">
                <a:blip r:embed="rId2"/>
                <a:stretch>
                  <a:fillRect l="-1791" t="-11215" b="-6542"/>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a:t>2.1 </a:t>
            </a:r>
            <a:r>
              <a:rPr lang="en-US" dirty="0"/>
              <a:t>Results comparison with MODIS SST 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13</a:t>
            </a:fld>
            <a:endParaRPr lang="en-GB" noProof="0" dirty="0"/>
          </a:p>
        </p:txBody>
      </p:sp>
      <p:sp>
        <p:nvSpPr>
          <p:cNvPr id="6" name="Textplatzhalter 2"/>
          <p:cNvSpPr txBox="1">
            <a:spLocks/>
          </p:cNvSpPr>
          <p:nvPr/>
        </p:nvSpPr>
        <p:spPr bwMode="auto">
          <a:xfrm>
            <a:off x="467544" y="5060579"/>
            <a:ext cx="8172000"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According to the comparison </a:t>
            </a:r>
            <a:r>
              <a:rPr lang="en-GB" dirty="0" smtClean="0"/>
              <a:t>results and analyses, </a:t>
            </a:r>
            <a:r>
              <a:rPr lang="en-GB" dirty="0" smtClean="0"/>
              <a:t>the optimal scale factor for MIR band is chosen as 1.15 and for TIR </a:t>
            </a:r>
            <a:r>
              <a:rPr lang="en-GB" dirty="0" smtClean="0"/>
              <a:t>band1.05</a:t>
            </a:r>
            <a:r>
              <a:rPr lang="en-GB" dirty="0" smtClean="0"/>
              <a:t>. </a:t>
            </a:r>
            <a:endParaRPr lang="en-GB" dirty="0"/>
          </a:p>
        </p:txBody>
      </p:sp>
      <p:pic>
        <p:nvPicPr>
          <p:cNvPr id="6148" name="Picture 4" descr="E:\Penghua\results\ComSST\Etna2\Etna_bsc&amp;temCom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238" y="1794148"/>
            <a:ext cx="4552201" cy="3034800"/>
          </a:xfrm>
          <a:prstGeom prst="rect">
            <a:avLst/>
          </a:prstGeom>
          <a:noFill/>
          <a:extLst>
            <a:ext uri="{909E8E84-426E-40DD-AFC4-6F175D3DCCD1}">
              <a14:hiddenFill xmlns:a14="http://schemas.microsoft.com/office/drawing/2010/main">
                <a:solidFill>
                  <a:srgbClr val="FFFFFF"/>
                </a:solidFill>
              </a14:hiddenFill>
            </a:ext>
          </a:extLst>
        </p:spPr>
      </p:pic>
      <p:pic>
        <p:nvPicPr>
          <p:cNvPr id="6149" name="Picture 5" descr="E:\Penghua\results\ComSST\Etna2\Etna_bsc&amp;temCom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6439" y="1794148"/>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389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96752"/>
            <a:ext cx="8172000" cy="4338000"/>
          </a:xfrm>
        </p:spPr>
        <p:txBody>
          <a:bodyPr/>
          <a:lstStyle/>
          <a:p>
            <a:pPr marL="0" indent="0">
              <a:buNone/>
            </a:pPr>
            <a:r>
              <a:rPr lang="en-GB" dirty="0" smtClean="0"/>
              <a:t>The chosen scale factor should be tested with different TET-1 imageries. Here, it is tested using scenes of Etna, </a:t>
            </a:r>
            <a:r>
              <a:rPr lang="en-GB" dirty="0" err="1" smtClean="0"/>
              <a:t>Demmin</a:t>
            </a:r>
            <a:r>
              <a:rPr lang="en-GB" dirty="0" smtClean="0"/>
              <a:t> and Portugal as </a:t>
            </a:r>
            <a:r>
              <a:rPr lang="en-GB" dirty="0" smtClean="0"/>
              <a:t>showed bellow.</a:t>
            </a:r>
            <a:endParaRPr lang="en-GB" dirty="0"/>
          </a:p>
        </p:txBody>
      </p:sp>
      <p:sp>
        <p:nvSpPr>
          <p:cNvPr id="2" name="Titel 1"/>
          <p:cNvSpPr>
            <a:spLocks noGrp="1"/>
          </p:cNvSpPr>
          <p:nvPr>
            <p:ph type="title"/>
          </p:nvPr>
        </p:nvSpPr>
        <p:spPr>
          <a:xfrm>
            <a:off x="486000" y="648001"/>
            <a:ext cx="8172000" cy="476744"/>
          </a:xfrm>
        </p:spPr>
        <p:txBody>
          <a:bodyPr/>
          <a:lstStyle/>
          <a:p>
            <a:r>
              <a:rPr lang="en-GB" dirty="0"/>
              <a:t>2.2 Transferability test (SST)</a:t>
            </a:r>
            <a:br>
              <a:rPr lang="en-GB"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14</a:t>
            </a:fld>
            <a:endParaRPr lang="en-GB" noProof="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78" y="1841892"/>
            <a:ext cx="2212656" cy="41044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1819022"/>
            <a:ext cx="2768008" cy="410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1534" y="1841892"/>
            <a:ext cx="2402341" cy="410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6" name="Picture 8" descr="E:\Penghua\results\ComSST\test2\sst_test_tir_loc.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92966" y="2352017"/>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7" name="Picture 9" descr="E:\Penghua\results\ComSST\test2\sst_test_mir_loc.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2352017"/>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E:\Penghua\results\ComSST\test2\sst_test&amp;comp_mir.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0" y="2376492"/>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7179" name="Picture 11" descr="E:\Penghua\results\ComSST\test2\sst_test&amp;comp_tir.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92966" y="2376720"/>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512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7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17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57400" y="1124744"/>
            <a:ext cx="8172000" cy="1728192"/>
          </a:xfrm>
        </p:spPr>
        <p:txBody>
          <a:bodyPr/>
          <a:lstStyle/>
          <a:p>
            <a:pPr marL="0" indent="0">
              <a:buNone/>
            </a:pPr>
            <a:r>
              <a:rPr lang="en-GB" dirty="0" smtClean="0"/>
              <a:t>The </a:t>
            </a:r>
            <a:r>
              <a:rPr lang="de-DE" dirty="0" err="1" smtClean="0"/>
              <a:t>similar</a:t>
            </a:r>
            <a:r>
              <a:rPr lang="de-DE" dirty="0" smtClean="0"/>
              <a:t> </a:t>
            </a:r>
            <a:r>
              <a:rPr lang="de-DE" dirty="0" err="1" smtClean="0"/>
              <a:t>comparison</a:t>
            </a:r>
            <a:r>
              <a:rPr lang="de-DE" dirty="0" smtClean="0"/>
              <a:t> </a:t>
            </a:r>
            <a:r>
              <a:rPr lang="de-DE" dirty="0" err="1" smtClean="0"/>
              <a:t>is</a:t>
            </a:r>
            <a:r>
              <a:rPr lang="de-DE" dirty="0" smtClean="0"/>
              <a:t> </a:t>
            </a:r>
            <a:r>
              <a:rPr lang="de-DE" dirty="0" err="1" smtClean="0"/>
              <a:t>done</a:t>
            </a:r>
            <a:r>
              <a:rPr lang="de-DE" dirty="0" smtClean="0"/>
              <a:t> </a:t>
            </a:r>
            <a:r>
              <a:rPr lang="de-DE" dirty="0" err="1" smtClean="0"/>
              <a:t>between</a:t>
            </a:r>
            <a:r>
              <a:rPr lang="de-DE" dirty="0" smtClean="0"/>
              <a:t> </a:t>
            </a:r>
            <a:r>
              <a:rPr lang="en-GB" dirty="0"/>
              <a:t>the temperature results from MITIP is compared with MODIS </a:t>
            </a:r>
            <a:r>
              <a:rPr lang="en-GB" dirty="0" smtClean="0"/>
              <a:t>LST using scenes of Lybia-1.</a:t>
            </a:r>
            <a:endParaRPr lang="en-GB" dirty="0" smtClean="0"/>
          </a:p>
          <a:p>
            <a:pPr marL="0" indent="0">
              <a:buNone/>
            </a:pPr>
            <a:r>
              <a:rPr lang="en-GB" dirty="0" smtClean="0"/>
              <a:t>However, </a:t>
            </a:r>
            <a:r>
              <a:rPr lang="en-GB" dirty="0" err="1" smtClean="0"/>
              <a:t>emissivities</a:t>
            </a:r>
            <a:r>
              <a:rPr lang="en-GB" dirty="0" smtClean="0"/>
              <a:t> of different </a:t>
            </a:r>
            <a:r>
              <a:rPr lang="en-GB" dirty="0" smtClean="0"/>
              <a:t>land features </a:t>
            </a:r>
            <a:r>
              <a:rPr lang="en-GB" dirty="0" smtClean="0"/>
              <a:t>vary a </a:t>
            </a:r>
            <a:r>
              <a:rPr lang="en-GB" dirty="0" smtClean="0"/>
              <a:t>lo. </a:t>
            </a:r>
            <a:r>
              <a:rPr lang="en-GB" dirty="0" smtClean="0"/>
              <a:t>So firstly we need to choose which </a:t>
            </a:r>
            <a:r>
              <a:rPr lang="en-GB" dirty="0" err="1" smtClean="0"/>
              <a:t>emissvity</a:t>
            </a:r>
            <a:r>
              <a:rPr lang="en-GB" dirty="0" smtClean="0"/>
              <a:t> map should be used.</a:t>
            </a:r>
          </a:p>
          <a:p>
            <a:pPr marL="0" indent="0">
              <a:buNone/>
            </a:pPr>
            <a:r>
              <a:rPr lang="en-GB" dirty="0" smtClean="0"/>
              <a:t>With the experiences of the comparison with MODIS SST, here scale factors 1.15 for MIR band and 1.05 for TIR band are used as </a:t>
            </a:r>
            <a:r>
              <a:rPr lang="en-GB" dirty="0" smtClean="0"/>
              <a:t>standard without affecting the results.</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2.3 </a:t>
            </a:r>
            <a:r>
              <a:rPr lang="en-US" dirty="0"/>
              <a:t>Results comparison with MODIS </a:t>
            </a:r>
            <a:r>
              <a:rPr lang="en-US" dirty="0" smtClean="0"/>
              <a:t>LST </a:t>
            </a:r>
            <a:r>
              <a:rPr lang="en-US" dirty="0"/>
              <a:t>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15</a:t>
            </a:fld>
            <a:endParaRPr lang="en-GB" noProof="0" dirty="0"/>
          </a:p>
        </p:txBody>
      </p:sp>
      <p:pic>
        <p:nvPicPr>
          <p:cNvPr id="8196" name="Picture 4" descr="E:\Penghua\results\comLST\Lybia-1\diff_emi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77"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7" name="Picture 5" descr="E:\Penghua\results\comLST\Lybia-1\diff_emi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91800"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E:\Penghua\results\comLST\Lybia-1\diff_emi_tir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77"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199" name="Picture 7" descr="E:\Penghua\results\comLST\Lybia-1\diff_emi_tir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00950" y="3009900"/>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E:\Penghua\results\comLST\Lybia-1\diff_emi_mir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34394" y="3003029"/>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83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9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19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1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248172"/>
            <a:ext cx="3744416" cy="1008112"/>
          </a:xfrm>
        </p:spPr>
        <p:txBody>
          <a:bodyPr/>
          <a:lstStyle/>
          <a:p>
            <a:pPr marL="0" indent="0">
              <a:buNone/>
            </a:pPr>
            <a:r>
              <a:rPr lang="en-US" dirty="0" smtClean="0"/>
              <a:t>Similarly, </a:t>
            </a:r>
            <a:r>
              <a:rPr lang="en-US" dirty="0" smtClean="0"/>
              <a:t>5 sub-areas </a:t>
            </a:r>
            <a:r>
              <a:rPr lang="en-US" dirty="0" smtClean="0"/>
              <a:t>are chosen to do the comparison as showed in the picture on the right.</a:t>
            </a:r>
            <a:endParaRPr lang="en-GB" dirty="0"/>
          </a:p>
        </p:txBody>
      </p:sp>
      <p:sp>
        <p:nvSpPr>
          <p:cNvPr id="2" name="Titel 1"/>
          <p:cNvSpPr>
            <a:spLocks noGrp="1"/>
          </p:cNvSpPr>
          <p:nvPr>
            <p:ph type="title"/>
          </p:nvPr>
        </p:nvSpPr>
        <p:spPr>
          <a:xfrm>
            <a:off x="486000" y="648001"/>
            <a:ext cx="8172000" cy="404736"/>
          </a:xfrm>
        </p:spPr>
        <p:txBody>
          <a:bodyPr/>
          <a:lstStyle/>
          <a:p>
            <a:r>
              <a:rPr lang="en-GB" dirty="0" smtClean="0"/>
              <a:t>2.3 </a:t>
            </a:r>
            <a:r>
              <a:rPr lang="en-US" dirty="0"/>
              <a:t>Results comparison with MODIS </a:t>
            </a:r>
            <a:r>
              <a:rPr lang="en-US" dirty="0" smtClean="0"/>
              <a:t>LST </a:t>
            </a:r>
            <a:r>
              <a:rPr lang="en-US" dirty="0"/>
              <a:t>and </a:t>
            </a:r>
            <a:r>
              <a:rPr lang="en-US" dirty="0" smtClean="0"/>
              <a:t>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16</a:t>
            </a:fld>
            <a:endParaRPr lang="en-GB" noProof="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4168" y="1170062"/>
            <a:ext cx="2664296" cy="4977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platzhalter 2"/>
          <p:cNvSpPr txBox="1">
            <a:spLocks/>
          </p:cNvSpPr>
          <p:nvPr/>
        </p:nvSpPr>
        <p:spPr bwMode="auto">
          <a:xfrm>
            <a:off x="467544" y="2447180"/>
            <a:ext cx="3744416" cy="17739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And different scale factors (1.00, 1.05, 1.10</a:t>
            </a:r>
            <a:r>
              <a:rPr lang="en-US" dirty="0"/>
              <a:t>, 1.15, </a:t>
            </a:r>
            <a:r>
              <a:rPr lang="en-US" dirty="0" smtClean="0"/>
              <a:t>1.20) are used to see the </a:t>
            </a:r>
            <a:r>
              <a:rPr lang="en-US" dirty="0"/>
              <a:t>differences between the temperature results from MITIP is compared with MODIS </a:t>
            </a:r>
            <a:r>
              <a:rPr lang="en-US" dirty="0" smtClean="0"/>
              <a:t>LST. The results are showed on the right.</a:t>
            </a:r>
            <a:endParaRPr lang="en-GB" dirty="0"/>
          </a:p>
        </p:txBody>
      </p:sp>
      <p:pic>
        <p:nvPicPr>
          <p:cNvPr id="9219" name="Picture 3" descr="E:\Penghua\results\comLST\Lybia-1\Lybia-1_scf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4008" y="807762"/>
            <a:ext cx="4428000" cy="295200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E:\Penghua\results\comLST\Lybia-1\Lybia-1_scf_test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44008" y="3759762"/>
            <a:ext cx="4428000" cy="29520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E:\Penghua\results\comLST\Lybia-1\Lybia-1_bsc&amp;tem_t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4008" y="3759762"/>
            <a:ext cx="4428000" cy="29520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E:\Penghua\results\comLST\Lybia-1\Lybia-1_bsc&amp;tem_m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44008" y="807762"/>
            <a:ext cx="4428000" cy="295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867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67544" y="1196752"/>
                <a:ext cx="8172000" cy="792088"/>
              </a:xfrm>
            </p:spPr>
            <p:txBody>
              <a:bodyPr/>
              <a:lstStyle/>
              <a:p>
                <a:pPr marL="0" indent="0">
                  <a:buNone/>
                </a:pPr>
                <a:r>
                  <a:rPr lang="en-GB" dirty="0" smtClean="0"/>
                  <a:t>We can see that this situation is very similar with the comparison with the MODIS SST. The optimal scale factor for each band and its corresponding temperature difference </a:t>
                </a:r>
                <a14:m>
                  <m:oMath xmlns:m="http://schemas.openxmlformats.org/officeDocument/2006/math">
                    <m:r>
                      <a:rPr lang="en-GB" i="1" smtClean="0">
                        <a:latin typeface="Cambria Math"/>
                        <a:ea typeface="Cambria Math"/>
                      </a:rPr>
                      <m:t>∆</m:t>
                    </m:r>
                    <m:r>
                      <a:rPr lang="de-DE" b="0" i="1" smtClean="0">
                        <a:latin typeface="Cambria Math"/>
                        <a:ea typeface="Cambria Math"/>
                      </a:rPr>
                      <m:t>𝑇</m:t>
                    </m:r>
                  </m:oMath>
                </a14:m>
                <a:r>
                  <a:rPr lang="en-GB" dirty="0" smtClean="0"/>
                  <a:t> is showed below.</a:t>
                </a: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67544" y="1196752"/>
                <a:ext cx="8172000" cy="792088"/>
              </a:xfrm>
              <a:blipFill rotWithShape="1">
                <a:blip r:embed="rId2"/>
                <a:stretch>
                  <a:fillRect l="-1791" t="-9231" b="-22308"/>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smtClean="0"/>
              <a:t>2.3 </a:t>
            </a:r>
            <a:r>
              <a:rPr lang="en-US" dirty="0"/>
              <a:t>Results comparison with MODIS </a:t>
            </a:r>
            <a:r>
              <a:rPr lang="en-US" dirty="0" smtClean="0"/>
              <a:t>LST </a:t>
            </a:r>
            <a:r>
              <a:rPr lang="en-US" dirty="0"/>
              <a:t>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17</a:t>
            </a:fld>
            <a:endParaRPr lang="en-GB" noProof="0" dirty="0"/>
          </a:p>
        </p:txBody>
      </p:sp>
      <p:sp>
        <p:nvSpPr>
          <p:cNvPr id="6" name="Textplatzhalter 2"/>
          <p:cNvSpPr txBox="1">
            <a:spLocks/>
          </p:cNvSpPr>
          <p:nvPr/>
        </p:nvSpPr>
        <p:spPr bwMode="auto">
          <a:xfrm>
            <a:off x="467544" y="5301208"/>
            <a:ext cx="8172000" cy="648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According to the comparison results and to keep consistence, the optimal scale factor for MIR band is chosen as 1.15 and for TIR band it is 1.05 as well. </a:t>
            </a:r>
            <a:endParaRPr lang="en-GB" dirty="0"/>
          </a:p>
        </p:txBody>
      </p:sp>
      <p:pic>
        <p:nvPicPr>
          <p:cNvPr id="10244" name="Picture 4" descr="E:\Penghua\results\comLST\Lybia-1\Lybia-1_bsc&amp;temCom_mi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62" y="2231359"/>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0245" name="Picture 5" descr="E:\Penghua\results\comLST\Lybia-1\Lybia-1_bsc&amp;temCom_ti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91800" y="2231359"/>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125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96752"/>
            <a:ext cx="8172000" cy="645140"/>
          </a:xfrm>
        </p:spPr>
        <p:txBody>
          <a:bodyPr/>
          <a:lstStyle/>
          <a:p>
            <a:pPr marL="0" indent="0">
              <a:buNone/>
            </a:pPr>
            <a:r>
              <a:rPr lang="en-GB" dirty="0" smtClean="0"/>
              <a:t>The chosen scale factor would be tested with different TET-1 imageries. Here, it is tested using scenes of Libya-2.</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2.4 </a:t>
            </a:r>
            <a:r>
              <a:rPr lang="en-GB" dirty="0"/>
              <a:t>Transferability test </a:t>
            </a:r>
            <a:r>
              <a:rPr lang="en-GB" dirty="0" smtClean="0"/>
              <a:t>(LST</a:t>
            </a:r>
            <a:r>
              <a:rPr lang="en-GB" dirty="0"/>
              <a:t>)</a:t>
            </a:r>
            <a:br>
              <a:rPr lang="en-GB"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18</a:t>
            </a:fld>
            <a:endParaRPr lang="en-GB" noProof="0"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4068" y="1772816"/>
            <a:ext cx="2468092" cy="43390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7" name="Picture 3" descr="E:\Penghua\results\comLST\test\lls_test&amp;cmp_mir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E:\Penghua\results\comLST\test\lls_test&amp;cmp_tir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81197"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69" name="Picture 5" descr="E:\Penghua\results\comLST\test\lls_test&amp;cmp_mi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E:\Penghua\results\comLST\test\lls_test&amp;cmp_ti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92925" y="2148111"/>
            <a:ext cx="4552200" cy="3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090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26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772816"/>
            <a:ext cx="8172000" cy="2160240"/>
          </a:xfrm>
        </p:spPr>
        <p:txBody>
          <a:bodyPr/>
          <a:lstStyle/>
          <a:p>
            <a:pPr marL="0" indent="0">
              <a:buNone/>
            </a:pPr>
            <a:r>
              <a:rPr lang="en-GB" dirty="0" smtClean="0"/>
              <a:t>After the analysis of the performances of MITIP under the normal-temperature environments and the improvement of it, we get optimal scale factor for MIR band and TIR band respectively.</a:t>
            </a:r>
          </a:p>
          <a:p>
            <a:pPr marL="0" indent="0">
              <a:buNone/>
            </a:pPr>
            <a:r>
              <a:rPr lang="en-GB" dirty="0" smtClean="0"/>
              <a:t>Now, we are able to analyse the performances of MITIP on the monitoring of high-temperature events (HTE).</a:t>
            </a:r>
            <a:endParaRPr lang="en-GB" dirty="0"/>
          </a:p>
        </p:txBody>
      </p:sp>
      <p:sp>
        <p:nvSpPr>
          <p:cNvPr id="2" name="Titel 1"/>
          <p:cNvSpPr>
            <a:spLocks noGrp="1"/>
          </p:cNvSpPr>
          <p:nvPr>
            <p:ph type="title"/>
          </p:nvPr>
        </p:nvSpPr>
        <p:spPr>
          <a:xfrm>
            <a:off x="486000" y="648001"/>
            <a:ext cx="8172000" cy="476744"/>
          </a:xfrm>
        </p:spPr>
        <p:txBody>
          <a:bodyPr/>
          <a:lstStyle/>
          <a:p>
            <a:r>
              <a:rPr lang="en-GB" dirty="0"/>
              <a:t>3. Analysis of high-temperature </a:t>
            </a:r>
            <a:r>
              <a:rPr lang="en-GB" dirty="0" smtClean="0"/>
              <a:t>events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19</a:t>
            </a:fld>
            <a:endParaRPr lang="en-GB" noProof="0" dirty="0"/>
          </a:p>
        </p:txBody>
      </p:sp>
    </p:spTree>
    <p:extLst>
      <p:ext uri="{BB962C8B-B14F-4D97-AF65-F5344CB8AC3E}">
        <p14:creationId xmlns:p14="http://schemas.microsoft.com/office/powerpoint/2010/main" val="16521613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p:txBody>
          <a:bodyPr/>
          <a:lstStyle/>
          <a:p>
            <a:pPr marL="342900" indent="-342900">
              <a:buFont typeface="+mj-lt"/>
              <a:buAutoNum type="arabicPeriod"/>
            </a:pPr>
            <a:r>
              <a:rPr lang="en-GB" dirty="0" smtClean="0"/>
              <a:t>Introduction of MITIP, an atmospheric correction and image processing method</a:t>
            </a:r>
          </a:p>
          <a:p>
            <a:pPr marL="789300" lvl="1" indent="-342900">
              <a:buFont typeface="+mj-lt"/>
              <a:buAutoNum type="arabicParenR"/>
            </a:pPr>
            <a:r>
              <a:rPr lang="en-GB" dirty="0" smtClean="0"/>
              <a:t>Short description of MITIP</a:t>
            </a:r>
            <a:endParaRPr lang="en-GB" dirty="0"/>
          </a:p>
          <a:p>
            <a:pPr marL="789300" lvl="1" indent="-342900">
              <a:buFont typeface="+mj-lt"/>
              <a:buAutoNum type="arabicParenR"/>
            </a:pPr>
            <a:r>
              <a:rPr lang="en-GB" dirty="0" smtClean="0"/>
              <a:t>Data preparation and pre-processing</a:t>
            </a:r>
            <a:endParaRPr lang="en-GB" dirty="0"/>
          </a:p>
          <a:p>
            <a:pPr marL="789300" lvl="1" indent="-342900">
              <a:buFont typeface="+mj-lt"/>
              <a:buAutoNum type="arabicParenR"/>
            </a:pPr>
            <a:r>
              <a:rPr lang="en-GB" dirty="0"/>
              <a:t>Outcomes of the </a:t>
            </a:r>
            <a:r>
              <a:rPr lang="en-GB" dirty="0" smtClean="0"/>
              <a:t>MITIP</a:t>
            </a:r>
          </a:p>
          <a:p>
            <a:pPr marL="342900" indent="-342900">
              <a:buFont typeface="+mj-lt"/>
              <a:buAutoNum type="arabicPeriod"/>
            </a:pPr>
            <a:r>
              <a:rPr lang="en-GB" dirty="0" smtClean="0"/>
              <a:t>Validation and improvement of the MITIP</a:t>
            </a:r>
          </a:p>
          <a:p>
            <a:pPr marL="789300" lvl="1" indent="-342900">
              <a:buFont typeface="+mj-lt"/>
              <a:buAutoNum type="arabicParenR"/>
            </a:pPr>
            <a:r>
              <a:rPr lang="en-GB" dirty="0" smtClean="0"/>
              <a:t>Results comparison with MODIS SST and calibration</a:t>
            </a:r>
          </a:p>
          <a:p>
            <a:pPr marL="789300" lvl="1" indent="-342900">
              <a:buFont typeface="+mj-lt"/>
              <a:buAutoNum type="arabicParenR"/>
            </a:pPr>
            <a:r>
              <a:rPr lang="en-GB" dirty="0" smtClean="0"/>
              <a:t>Transferability test (SST)</a:t>
            </a:r>
          </a:p>
          <a:p>
            <a:pPr marL="789300" lvl="1" indent="-342900">
              <a:buFont typeface="+mj-lt"/>
              <a:buAutoNum type="arabicParenR"/>
            </a:pPr>
            <a:r>
              <a:rPr lang="en-GB" dirty="0" smtClean="0"/>
              <a:t>Results comparison with MODIS LST and calibration</a:t>
            </a:r>
          </a:p>
          <a:p>
            <a:pPr marL="789300" lvl="1" indent="-342900">
              <a:buFont typeface="+mj-lt"/>
              <a:buAutoNum type="arabicParenR"/>
            </a:pPr>
            <a:r>
              <a:rPr lang="en-GB" dirty="0" smtClean="0"/>
              <a:t>Transferability test (LST)</a:t>
            </a:r>
          </a:p>
          <a:p>
            <a:pPr marL="342900" indent="-342900">
              <a:buFont typeface="+mj-lt"/>
              <a:buAutoNum type="arabicPeriod"/>
            </a:pPr>
            <a:r>
              <a:rPr lang="en-GB" dirty="0" smtClean="0"/>
              <a:t>Analysis of high-temperature events</a:t>
            </a:r>
          </a:p>
          <a:p>
            <a:pPr marL="789300" lvl="1" indent="-342900">
              <a:buFont typeface="+mj-lt"/>
              <a:buAutoNum type="arabicParenR"/>
            </a:pPr>
            <a:r>
              <a:rPr lang="en-GB" dirty="0"/>
              <a:t>High-temperature events</a:t>
            </a:r>
          </a:p>
          <a:p>
            <a:pPr marL="789300" lvl="1" indent="-342900">
              <a:buFont typeface="+mj-lt"/>
              <a:buAutoNum type="arabicParenR"/>
            </a:pPr>
            <a:r>
              <a:rPr lang="en-GB" dirty="0"/>
              <a:t>Comparison with the results of Zhukov’s </a:t>
            </a:r>
            <a:r>
              <a:rPr lang="en-GB" dirty="0" smtClean="0"/>
              <a:t>algorithm</a:t>
            </a:r>
            <a:endParaRPr lang="en-GB" b="1" dirty="0" smtClean="0"/>
          </a:p>
          <a:p>
            <a:pPr marL="342900" indent="-342900">
              <a:buFont typeface="+mj-lt"/>
              <a:buAutoNum type="arabicPeriod"/>
            </a:pPr>
            <a:r>
              <a:rPr lang="en-GB" dirty="0" smtClean="0"/>
              <a:t>Conclusion and outlook</a:t>
            </a:r>
          </a:p>
          <a:p>
            <a:pPr lvl="1"/>
            <a:endParaRPr lang="en-GB" dirty="0" smtClean="0"/>
          </a:p>
          <a:p>
            <a:endParaRPr lang="en-GB" dirty="0"/>
          </a:p>
        </p:txBody>
      </p:sp>
      <p:sp>
        <p:nvSpPr>
          <p:cNvPr id="2" name="Titel 1"/>
          <p:cNvSpPr>
            <a:spLocks noGrp="1"/>
          </p:cNvSpPr>
          <p:nvPr>
            <p:ph type="title"/>
          </p:nvPr>
        </p:nvSpPr>
        <p:spPr/>
        <p:txBody>
          <a:bodyPr/>
          <a:lstStyle/>
          <a:p>
            <a:r>
              <a:rPr lang="en-GB" dirty="0" smtClean="0"/>
              <a:t>Contents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a:t>
            </a:fld>
            <a:endParaRPr lang="en-GB" noProof="0" dirty="0"/>
          </a:p>
        </p:txBody>
      </p:sp>
    </p:spTree>
    <p:extLst>
      <p:ext uri="{BB962C8B-B14F-4D97-AF65-F5344CB8AC3E}">
        <p14:creationId xmlns:p14="http://schemas.microsoft.com/office/powerpoint/2010/main" val="41884490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8172000" cy="288032"/>
          </a:xfrm>
        </p:spPr>
        <p:txBody>
          <a:bodyPr/>
          <a:lstStyle/>
          <a:p>
            <a:r>
              <a:rPr lang="en-GB" dirty="0" smtClean="0"/>
              <a:t>Etna 2014.06.22</a:t>
            </a:r>
            <a:endParaRPr lang="en-GB" dirty="0"/>
          </a:p>
        </p:txBody>
      </p:sp>
      <p:sp>
        <p:nvSpPr>
          <p:cNvPr id="2" name="Titel 1"/>
          <p:cNvSpPr>
            <a:spLocks noGrp="1"/>
          </p:cNvSpPr>
          <p:nvPr>
            <p:ph type="title"/>
          </p:nvPr>
        </p:nvSpPr>
        <p:spPr>
          <a:xfrm>
            <a:off x="486000" y="648001"/>
            <a:ext cx="8172000" cy="404735"/>
          </a:xfrm>
        </p:spPr>
        <p:txBody>
          <a:bodyPr/>
          <a:lstStyle/>
          <a:p>
            <a:r>
              <a:rPr lang="en-GB" dirty="0"/>
              <a:t>3.1 High-temperature </a:t>
            </a:r>
            <a:r>
              <a:rPr lang="en-GB" dirty="0" smtClean="0"/>
              <a:t>events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20</a:t>
            </a:fld>
            <a:endParaRPr lang="en-GB" noProof="0" dirty="0"/>
          </a:p>
        </p:txBody>
      </p:sp>
      <p:pic>
        <p:nvPicPr>
          <p:cNvPr id="4098" name="Picture 2" descr="E:\Penghua\results\figure\Etan14.06.22\temp_map_etna_mir_zoomed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29" y="1558925"/>
            <a:ext cx="4624908" cy="3454251"/>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E:\Penghua\results\figure\Etan14.06.22\temp_map_etna_tir_zoomedI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9032" y="1558925"/>
            <a:ext cx="4627249" cy="34560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E:\Penghua\results\figure\Etan14.06.22\effective_target_pixel_frac.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9032" y="1558925"/>
            <a:ext cx="4627249" cy="3456000"/>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descr="E:\Penghua\results\figure\Etan14.06.22\effective_target_tem.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070" y="1558925"/>
            <a:ext cx="4627249" cy="34560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E:\Penghua\results\figure\Etan14.06.22\effective_target_tem.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46238" y="1237506"/>
            <a:ext cx="5851525" cy="4370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38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8172000" cy="288032"/>
          </a:xfrm>
        </p:spPr>
        <p:txBody>
          <a:bodyPr/>
          <a:lstStyle/>
          <a:p>
            <a:r>
              <a:rPr lang="en-GB" dirty="0" smtClean="0"/>
              <a:t>Etna 2014.06.22</a:t>
            </a:r>
            <a:endParaRPr lang="en-GB" dirty="0"/>
          </a:p>
        </p:txBody>
      </p:sp>
      <p:sp>
        <p:nvSpPr>
          <p:cNvPr id="2" name="Titel 1"/>
          <p:cNvSpPr>
            <a:spLocks noGrp="1"/>
          </p:cNvSpPr>
          <p:nvPr>
            <p:ph type="title"/>
          </p:nvPr>
        </p:nvSpPr>
        <p:spPr>
          <a:xfrm>
            <a:off x="486000" y="648001"/>
            <a:ext cx="8172000" cy="404735"/>
          </a:xfrm>
        </p:spPr>
        <p:txBody>
          <a:bodyPr/>
          <a:lstStyle/>
          <a:p>
            <a:r>
              <a:rPr lang="en-GB" dirty="0"/>
              <a:t>3.1 High-temperature </a:t>
            </a:r>
            <a:r>
              <a:rPr lang="en-GB" dirty="0" smtClean="0"/>
              <a:t>events</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21</a:t>
            </a:fld>
            <a:endParaRPr lang="en-GB" noProof="0" dirty="0"/>
          </a:p>
        </p:txBody>
      </p:sp>
    </p:spTree>
    <p:extLst>
      <p:ext uri="{BB962C8B-B14F-4D97-AF65-F5344CB8AC3E}">
        <p14:creationId xmlns:p14="http://schemas.microsoft.com/office/powerpoint/2010/main" val="11733601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smtClean="0"/>
              <a:t>1. Introduction </a:t>
            </a:r>
            <a:r>
              <a:rPr lang="en-GB" dirty="0"/>
              <a:t>of MITIP, an atmospheric correction and image processing </a:t>
            </a:r>
            <a:r>
              <a:rPr lang="en-GB" dirty="0" smtClean="0"/>
              <a:t>method</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3</a:t>
            </a:fld>
            <a:endParaRPr lang="en-GB" noProof="0" dirty="0"/>
          </a:p>
        </p:txBody>
      </p:sp>
      <p:sp>
        <p:nvSpPr>
          <p:cNvPr id="10" name="Textplatzhalter 2"/>
          <p:cNvSpPr>
            <a:spLocks noGrp="1"/>
          </p:cNvSpPr>
          <p:nvPr>
            <p:ph type="body" sz="quarter" idx="12"/>
          </p:nvPr>
        </p:nvSpPr>
        <p:spPr>
          <a:xfrm>
            <a:off x="467544" y="2204864"/>
            <a:ext cx="8172000" cy="2592288"/>
          </a:xfrm>
        </p:spPr>
        <p:txBody>
          <a:bodyPr/>
          <a:lstStyle/>
          <a:p>
            <a:pPr marL="0" indent="0">
              <a:buNone/>
            </a:pPr>
            <a:r>
              <a:rPr lang="en-GB" dirty="0" smtClean="0"/>
              <a:t>The MITIP method is an atmospheric correction and image processing method developed by </a:t>
            </a:r>
            <a:r>
              <a:rPr lang="en-GB" dirty="0" err="1" smtClean="0"/>
              <a:t>Dr.Rudolf</a:t>
            </a:r>
            <a:r>
              <a:rPr lang="en-GB" dirty="0" smtClean="0"/>
              <a:t> at DLR, which is used for processing the thermal remote sensing imageries of the </a:t>
            </a:r>
            <a:r>
              <a:rPr lang="en-GB" dirty="0" err="1" smtClean="0"/>
              <a:t>FireBIRD</a:t>
            </a:r>
            <a:r>
              <a:rPr lang="en-GB" dirty="0" smtClean="0"/>
              <a:t> satellite.</a:t>
            </a:r>
          </a:p>
          <a:p>
            <a:pPr marL="0" indent="0">
              <a:buNone/>
            </a:pPr>
            <a:endParaRPr lang="en-GB" dirty="0"/>
          </a:p>
          <a:p>
            <a:pPr marL="0" indent="0">
              <a:buNone/>
            </a:pPr>
            <a:r>
              <a:rPr lang="en-GB" dirty="0" smtClean="0"/>
              <a:t>MITIP firstly performs atmospheric corrections for the TET-1 imagery based on the water </a:t>
            </a:r>
            <a:r>
              <a:rPr lang="en-GB" dirty="0" err="1" smtClean="0"/>
              <a:t>vapor</a:t>
            </a:r>
            <a:r>
              <a:rPr lang="en-GB" dirty="0" smtClean="0"/>
              <a:t> column and elevation to get the ground surface radiance and temperature. Afterwards, a dual channel method is used to detect and characterize sub-pixel temperatures of hot pixels.</a:t>
            </a:r>
          </a:p>
        </p:txBody>
      </p:sp>
    </p:spTree>
    <p:extLst>
      <p:ext uri="{BB962C8B-B14F-4D97-AF65-F5344CB8AC3E}">
        <p14:creationId xmlns:p14="http://schemas.microsoft.com/office/powerpoint/2010/main" val="10777045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smtClean="0"/>
              <a:t>1. 2 Data preparation and pre-processing </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4</a:t>
            </a:fld>
            <a:endParaRPr lang="en-GB" noProof="0" dirty="0"/>
          </a:p>
        </p:txBody>
      </p:sp>
      <p:sp>
        <p:nvSpPr>
          <p:cNvPr id="10" name="Textplatzhalter 2"/>
          <p:cNvSpPr>
            <a:spLocks noGrp="1"/>
          </p:cNvSpPr>
          <p:nvPr>
            <p:ph type="body" sz="quarter" idx="12"/>
          </p:nvPr>
        </p:nvSpPr>
        <p:spPr>
          <a:xfrm>
            <a:off x="467544" y="1196752"/>
            <a:ext cx="8172000" cy="1800200"/>
          </a:xfrm>
        </p:spPr>
        <p:txBody>
          <a:bodyPr/>
          <a:lstStyle/>
          <a:p>
            <a:pPr marL="0" indent="0">
              <a:buNone/>
            </a:pPr>
            <a:r>
              <a:rPr lang="en-GB" dirty="0" smtClean="0"/>
              <a:t>Required input for MITIP:</a:t>
            </a:r>
          </a:p>
          <a:p>
            <a:pPr lvl="1"/>
            <a:r>
              <a:rPr lang="en-GB" dirty="0" smtClean="0"/>
              <a:t>TET-1 scene with two bands: MIR as the first band, TIR as the second band;</a:t>
            </a:r>
          </a:p>
          <a:p>
            <a:pPr lvl="1"/>
            <a:r>
              <a:rPr lang="en-US" dirty="0"/>
              <a:t>Water vapor </a:t>
            </a:r>
            <a:r>
              <a:rPr lang="en-US" dirty="0" smtClean="0"/>
              <a:t>file. </a:t>
            </a:r>
            <a:r>
              <a:rPr lang="en-US" dirty="0"/>
              <a:t>Here we use MODIS water vapor </a:t>
            </a:r>
            <a:r>
              <a:rPr lang="en-US" dirty="0" smtClean="0"/>
              <a:t>products;</a:t>
            </a:r>
          </a:p>
          <a:p>
            <a:pPr lvl="1"/>
            <a:r>
              <a:rPr lang="en-GB" dirty="0"/>
              <a:t>Digital Elevation Models (DEM). </a:t>
            </a:r>
            <a:r>
              <a:rPr lang="en-GB" dirty="0" smtClean="0"/>
              <a:t>ASTER Global Elevation map is used;</a:t>
            </a:r>
          </a:p>
          <a:p>
            <a:pPr lvl="1"/>
            <a:r>
              <a:rPr lang="en-US" dirty="0"/>
              <a:t>Emissivity maps. Here we use the ASTER Global Emissivity </a:t>
            </a:r>
            <a:r>
              <a:rPr lang="en-US" dirty="0" smtClean="0"/>
              <a:t>Database;</a:t>
            </a:r>
            <a:endParaRPr lang="en-GB" dirty="0"/>
          </a:p>
        </p:txBody>
      </p:sp>
      <p:sp>
        <p:nvSpPr>
          <p:cNvPr id="6" name="Textplatzhalter 2"/>
          <p:cNvSpPr txBox="1">
            <a:spLocks/>
          </p:cNvSpPr>
          <p:nvPr/>
        </p:nvSpPr>
        <p:spPr bwMode="auto">
          <a:xfrm>
            <a:off x="467544" y="3068960"/>
            <a:ext cx="8172000"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All the above data is downloaded from the NASA’s websites. Most of them need to be converted to the </a:t>
            </a:r>
            <a:r>
              <a:rPr lang="en-GB" dirty="0" err="1" smtClean="0"/>
              <a:t>GeoTIFF</a:t>
            </a:r>
            <a:r>
              <a:rPr lang="en-GB" dirty="0" smtClean="0"/>
              <a:t> format firstly. According to the requirement of the MITIP, the input data should be 1) overlapped and 2) share the same numbers of rows and columns and 3) have same pixel size.</a:t>
            </a:r>
          </a:p>
          <a:p>
            <a:pPr marL="0" indent="0">
              <a:buFont typeface="Arial" pitchFamily="34" charset="0"/>
              <a:buNone/>
            </a:pPr>
            <a:endParaRPr lang="en-GB" dirty="0"/>
          </a:p>
          <a:p>
            <a:pPr marL="0" indent="0">
              <a:buFont typeface="Arial" pitchFamily="34" charset="0"/>
              <a:buNone/>
            </a:pPr>
            <a:r>
              <a:rPr lang="en-GB" dirty="0" smtClean="0"/>
              <a:t>Here Python and GDAL are used to do the pre-</a:t>
            </a:r>
            <a:r>
              <a:rPr lang="en-GB" dirty="0" err="1" smtClean="0"/>
              <a:t>processng</a:t>
            </a:r>
            <a:r>
              <a:rPr lang="en-GB" dirty="0" smtClean="0"/>
              <a:t>.</a:t>
            </a:r>
          </a:p>
          <a:p>
            <a:pPr marL="789300" lvl="1" indent="-342900">
              <a:buFont typeface="+mj-lt"/>
              <a:buAutoNum type="arabicParenR"/>
            </a:pPr>
            <a:r>
              <a:rPr lang="en-GB" dirty="0" smtClean="0"/>
              <a:t>All input files and converted to the </a:t>
            </a:r>
            <a:r>
              <a:rPr lang="en-GB" dirty="0" err="1" smtClean="0"/>
              <a:t>GeoTIFF</a:t>
            </a:r>
            <a:r>
              <a:rPr lang="en-GB" dirty="0" smtClean="0"/>
              <a:t> format and </a:t>
            </a:r>
            <a:r>
              <a:rPr lang="en-GB" dirty="0" err="1" smtClean="0"/>
              <a:t>reprojected</a:t>
            </a:r>
            <a:r>
              <a:rPr lang="en-GB" dirty="0" smtClean="0"/>
              <a:t> into an appropriate UTM zone;</a:t>
            </a:r>
          </a:p>
          <a:p>
            <a:pPr marL="789300" lvl="1" indent="-342900">
              <a:buFont typeface="+mj-lt"/>
              <a:buAutoNum type="arabicParenR"/>
            </a:pPr>
            <a:r>
              <a:rPr lang="en-GB" dirty="0" smtClean="0"/>
              <a:t>All input files are resampling to pixel size 150 * 150;</a:t>
            </a:r>
          </a:p>
          <a:p>
            <a:pPr marL="789300" lvl="1" indent="-342900">
              <a:buFont typeface="+mj-lt"/>
              <a:buAutoNum type="arabicParenR"/>
            </a:pPr>
            <a:r>
              <a:rPr lang="en-GB" dirty="0" smtClean="0"/>
              <a:t>The TET-1 scene is used as mask to clip other imageries to ensure they are of same size.</a:t>
            </a:r>
            <a:endParaRPr lang="en-GB" dirty="0"/>
          </a:p>
        </p:txBody>
      </p:sp>
    </p:spTree>
    <p:extLst>
      <p:ext uri="{BB962C8B-B14F-4D97-AF65-F5344CB8AC3E}">
        <p14:creationId xmlns:p14="http://schemas.microsoft.com/office/powerpoint/2010/main" val="27603817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86000" y="648001"/>
            <a:ext cx="8172000" cy="476744"/>
          </a:xfrm>
        </p:spPr>
        <p:txBody>
          <a:bodyPr/>
          <a:lstStyle/>
          <a:p>
            <a:r>
              <a:rPr lang="en-GB" dirty="0" smtClean="0"/>
              <a:t>1. 3 Outcomes of the 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5</a:t>
            </a:fld>
            <a:endParaRPr lang="en-GB" noProof="0" dirty="0"/>
          </a:p>
        </p:txBody>
      </p:sp>
      <mc:AlternateContent xmlns:mc="http://schemas.openxmlformats.org/markup-compatibility/2006" xmlns:a14="http://schemas.microsoft.com/office/drawing/2010/main">
        <mc:Choice Requires="a14">
          <p:sp>
            <p:nvSpPr>
              <p:cNvPr id="10" name="Textplatzhalter 2"/>
              <p:cNvSpPr>
                <a:spLocks noGrp="1"/>
              </p:cNvSpPr>
              <p:nvPr>
                <p:ph type="body" sz="quarter" idx="12"/>
              </p:nvPr>
            </p:nvSpPr>
            <p:spPr>
              <a:xfrm>
                <a:off x="467544" y="1196751"/>
                <a:ext cx="8172000" cy="4968553"/>
              </a:xfrm>
            </p:spPr>
            <p:txBody>
              <a:bodyPr/>
              <a:lstStyle/>
              <a:p>
                <a:pPr marL="0" indent="0">
                  <a:buNone/>
                </a:pPr>
                <a:r>
                  <a:rPr lang="en-GB" dirty="0" smtClean="0"/>
                  <a:t>The outcomes of the MITIP can be divided into tow parts: one part is the result of atmospheric correction and another the high-temperature event monitoring products.</a:t>
                </a:r>
              </a:p>
              <a:p>
                <a:pPr marL="0" indent="0">
                  <a:buNone/>
                </a:pPr>
                <a:endParaRPr lang="en-GB" dirty="0" smtClean="0"/>
              </a:p>
              <a:p>
                <a:pPr marL="0" indent="0">
                  <a:buNone/>
                </a:pPr>
                <a:r>
                  <a:rPr lang="en-GB" dirty="0" smtClean="0"/>
                  <a:t>The results of atmospheric are:</a:t>
                </a:r>
              </a:p>
              <a:p>
                <a:pPr marL="789300" lvl="1" indent="-342900">
                  <a:buFont typeface="+mj-lt"/>
                  <a:buAutoNum type="arabicParenR"/>
                </a:pPr>
                <a:r>
                  <a:rPr lang="en-GB" dirty="0"/>
                  <a:t>The “blackbody” surface radiance with </a:t>
                </a:r>
                <a14:m>
                  <m:oMath xmlns:m="http://schemas.openxmlformats.org/officeDocument/2006/math">
                    <m:sSub>
                      <m:sSubPr>
                        <m:ctrlPr>
                          <a:rPr lang="de-DE" i="1">
                            <a:latin typeface="Cambria Math"/>
                            <a:ea typeface="Cambria Math"/>
                          </a:rPr>
                        </m:ctrlPr>
                      </m:sSubPr>
                      <m:e>
                        <m:r>
                          <a:rPr lang="en-GB" i="1">
                            <a:latin typeface="Cambria Math"/>
                            <a:ea typeface="Cambria Math"/>
                          </a:rPr>
                          <m:t>𝜀</m:t>
                        </m:r>
                      </m:e>
                      <m:sub>
                        <m:r>
                          <a:rPr lang="de-DE" i="1">
                            <a:latin typeface="Cambria Math"/>
                            <a:ea typeface="Cambria Math"/>
                          </a:rPr>
                          <m:t>𝑀𝐼𝑅</m:t>
                        </m:r>
                      </m:sub>
                    </m:sSub>
                    <m:r>
                      <a:rPr lang="de-DE" i="1">
                        <a:latin typeface="Cambria Math"/>
                        <a:ea typeface="Cambria Math"/>
                      </a:rPr>
                      <m:t>=</m:t>
                    </m:r>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r>
                      <a:rPr lang="de-DE" i="1">
                        <a:latin typeface="Cambria Math"/>
                        <a:ea typeface="Cambria Math"/>
                      </a:rPr>
                      <m:t>=1</m:t>
                    </m:r>
                  </m:oMath>
                </a14:m>
                <a:r>
                  <a:rPr lang="en-GB" dirty="0"/>
                  <a:t>,</a:t>
                </a:r>
              </a:p>
              <a:p>
                <a:pPr marL="789300" lvl="1" indent="-342900">
                  <a:buFont typeface="+mj-lt"/>
                  <a:buAutoNum type="arabicParenR"/>
                </a:pPr>
                <a:r>
                  <a:rPr lang="en-GB" dirty="0"/>
                  <a:t>The “</a:t>
                </a:r>
                <a:r>
                  <a:rPr lang="en-GB" dirty="0" err="1"/>
                  <a:t>graybody</a:t>
                </a:r>
                <a:r>
                  <a:rPr lang="en-GB" dirty="0"/>
                  <a:t>” surface radiance calculate from the input emissivity map </a:t>
                </a:r>
                <a14:m>
                  <m:oMath xmlns:m="http://schemas.openxmlformats.org/officeDocument/2006/math">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r>
                      <a:rPr lang="de-DE" i="1">
                        <a:latin typeface="Cambria Math"/>
                        <a:ea typeface="Cambria Math"/>
                      </a:rPr>
                      <m:t>=1</m:t>
                    </m:r>
                  </m:oMath>
                </a14:m>
                <a:r>
                  <a:rPr lang="en-GB" dirty="0"/>
                  <a:t> and assuming </a:t>
                </a:r>
                <a14:m>
                  <m:oMath xmlns:m="http://schemas.openxmlformats.org/officeDocument/2006/math">
                    <m:sSub>
                      <m:sSubPr>
                        <m:ctrlPr>
                          <a:rPr lang="de-DE" i="1">
                            <a:latin typeface="Cambria Math"/>
                            <a:ea typeface="Cambria Math"/>
                          </a:rPr>
                        </m:ctrlPr>
                      </m:sSubPr>
                      <m:e>
                        <m:r>
                          <a:rPr lang="en-GB" i="1">
                            <a:latin typeface="Cambria Math"/>
                            <a:ea typeface="Cambria Math"/>
                          </a:rPr>
                          <m:t>𝜀</m:t>
                        </m:r>
                      </m:e>
                      <m:sub>
                        <m:r>
                          <a:rPr lang="de-DE" i="1">
                            <a:latin typeface="Cambria Math"/>
                            <a:ea typeface="Cambria Math"/>
                          </a:rPr>
                          <m:t>𝑀𝐼𝑅</m:t>
                        </m:r>
                      </m:sub>
                    </m:sSub>
                    <m:r>
                      <a:rPr lang="de-DE" i="1">
                        <a:latin typeface="Cambria Math"/>
                        <a:ea typeface="Cambria Math"/>
                      </a:rPr>
                      <m:t>=</m:t>
                    </m:r>
                    <m:sSub>
                      <m:sSubPr>
                        <m:ctrlPr>
                          <a:rPr lang="de-DE" i="1">
                            <a:latin typeface="Cambria Math"/>
                            <a:ea typeface="Cambria Math"/>
                          </a:rPr>
                        </m:ctrlPr>
                      </m:sSubPr>
                      <m:e>
                        <m:r>
                          <a:rPr lang="de-DE" i="1">
                            <a:latin typeface="Cambria Math"/>
                            <a:ea typeface="Cambria Math"/>
                          </a:rPr>
                          <m:t>𝜀</m:t>
                        </m:r>
                      </m:e>
                      <m:sub>
                        <m:r>
                          <a:rPr lang="de-DE" i="1">
                            <a:latin typeface="Cambria Math"/>
                            <a:ea typeface="Cambria Math"/>
                          </a:rPr>
                          <m:t>𝑇𝐼𝑅</m:t>
                        </m:r>
                      </m:sub>
                    </m:sSub>
                  </m:oMath>
                </a14:m>
                <a:r>
                  <a:rPr lang="en-GB" dirty="0" smtClean="0"/>
                  <a:t>;</a:t>
                </a:r>
              </a:p>
              <a:p>
                <a:pPr marL="0" indent="0">
                  <a:buNone/>
                </a:pPr>
                <a:r>
                  <a:rPr lang="en-GB" dirty="0" smtClean="0"/>
                  <a:t>The result of high-temperature events monitoring is one </a:t>
                </a:r>
                <a:r>
                  <a:rPr lang="en-GB" dirty="0" err="1" smtClean="0"/>
                  <a:t>GeoTIFF</a:t>
                </a:r>
                <a:r>
                  <a:rPr lang="en-GB" dirty="0" smtClean="0"/>
                  <a:t> file which contains 6 bands:</a:t>
                </a:r>
              </a:p>
              <a:p>
                <a:pPr marL="789300" lvl="1" indent="-342900">
                  <a:buFont typeface="+mj-lt"/>
                  <a:buAutoNum type="arabicParenR"/>
                </a:pPr>
                <a:r>
                  <a:rPr lang="en-GB" dirty="0" smtClean="0"/>
                  <a:t>Band1: surface temperature in MIR band;</a:t>
                </a:r>
              </a:p>
              <a:p>
                <a:pPr marL="789300" lvl="1" indent="-342900">
                  <a:buFont typeface="+mj-lt"/>
                  <a:buAutoNum type="arabicParenR"/>
                </a:pPr>
                <a:r>
                  <a:rPr lang="en-GB" dirty="0" smtClean="0"/>
                  <a:t>Band2: surface temperature in TIR band;</a:t>
                </a:r>
              </a:p>
              <a:p>
                <a:pPr marL="789300" lvl="1" indent="-342900">
                  <a:buFont typeface="+mj-lt"/>
                  <a:buAutoNum type="arabicParenR"/>
                </a:pPr>
                <a:r>
                  <a:rPr lang="en-GB" dirty="0" smtClean="0"/>
                  <a:t>Fire probability map;</a:t>
                </a:r>
              </a:p>
              <a:p>
                <a:pPr marL="789300" lvl="1" indent="-342900">
                  <a:buFont typeface="+mj-lt"/>
                  <a:buAutoNum type="arabicParenR"/>
                </a:pPr>
                <a:r>
                  <a:rPr lang="en-GB" dirty="0" smtClean="0"/>
                  <a:t>Effective target temperature in sub-pixel resolution;</a:t>
                </a:r>
              </a:p>
              <a:p>
                <a:pPr marL="789300" lvl="1" indent="-342900">
                  <a:buFont typeface="+mj-lt"/>
                  <a:buAutoNum type="arabicParenR"/>
                </a:pPr>
                <a:r>
                  <a:rPr lang="en-GB" dirty="0" smtClean="0"/>
                  <a:t>Effective target pixel fraction;</a:t>
                </a:r>
              </a:p>
              <a:p>
                <a:pPr marL="789300" lvl="1" indent="-342900">
                  <a:buFont typeface="+mj-lt"/>
                  <a:buAutoNum type="arabicParenR"/>
                </a:pPr>
                <a:r>
                  <a:rPr lang="en-GB" dirty="0" smtClean="0"/>
                  <a:t>Fire radiative power.</a:t>
                </a:r>
              </a:p>
              <a:p>
                <a:pPr marL="789300" lvl="1" indent="-342900">
                  <a:buFont typeface="+mj-lt"/>
                  <a:buAutoNum type="arabicParenR"/>
                </a:pPr>
                <a:endParaRPr lang="en-GB" dirty="0" smtClean="0"/>
              </a:p>
              <a:p>
                <a:pPr marL="446400" lvl="1" indent="0">
                  <a:buNone/>
                </a:pPr>
                <a:endParaRPr lang="en-GB" dirty="0" smtClean="0"/>
              </a:p>
            </p:txBody>
          </p:sp>
        </mc:Choice>
        <mc:Fallback xmlns="">
          <p:sp>
            <p:nvSpPr>
              <p:cNvPr id="10" name="Textplatzhalter 2"/>
              <p:cNvSpPr>
                <a:spLocks noGrp="1" noRot="1" noChangeAspect="1" noMove="1" noResize="1" noEditPoints="1" noAdjustHandles="1" noChangeArrowheads="1" noChangeShapeType="1" noTextEdit="1"/>
              </p:cNvSpPr>
              <p:nvPr>
                <p:ph type="body" sz="quarter" idx="12"/>
              </p:nvPr>
            </p:nvSpPr>
            <p:spPr>
              <a:xfrm>
                <a:off x="467544" y="1196751"/>
                <a:ext cx="8172000" cy="4968553"/>
              </a:xfrm>
              <a:blipFill rotWithShape="1">
                <a:blip r:embed="rId2"/>
                <a:stretch>
                  <a:fillRect l="-1791" t="-1472" r="-2388"/>
                </a:stretch>
              </a:blipFill>
            </p:spPr>
            <p:txBody>
              <a:bodyPr/>
              <a:lstStyle/>
              <a:p>
                <a:r>
                  <a:rPr lang="en-US">
                    <a:noFill/>
                  </a:rPr>
                  <a:t> </a:t>
                </a:r>
              </a:p>
            </p:txBody>
          </p:sp>
        </mc:Fallback>
      </mc:AlternateContent>
    </p:spTree>
    <p:extLst>
      <p:ext uri="{BB962C8B-B14F-4D97-AF65-F5344CB8AC3E}">
        <p14:creationId xmlns:p14="http://schemas.microsoft.com/office/powerpoint/2010/main" val="27419020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67544" y="1124744"/>
            <a:ext cx="8172000" cy="1224136"/>
          </a:xfrm>
        </p:spPr>
        <p:txBody>
          <a:bodyPr/>
          <a:lstStyle/>
          <a:p>
            <a:pPr marL="0" indent="0">
              <a:buNone/>
            </a:pPr>
            <a:r>
              <a:rPr lang="en-GB" dirty="0" smtClean="0"/>
              <a:t>To see whether the temperature results derived from the MITIP is reliable or not, firstly we compare them with MODIS temperature products, namely MODIS Sea Surface Temperature (SST) and MODIS Land Surface </a:t>
            </a:r>
            <a:r>
              <a:rPr lang="en-GB" dirty="0" smtClean="0"/>
              <a:t>Temperature (LST), </a:t>
            </a:r>
            <a:r>
              <a:rPr lang="en-GB" dirty="0" smtClean="0"/>
              <a:t>to see its performance under normal temperature environments.</a:t>
            </a:r>
          </a:p>
        </p:txBody>
      </p:sp>
      <p:sp>
        <p:nvSpPr>
          <p:cNvPr id="2" name="Titel 1"/>
          <p:cNvSpPr>
            <a:spLocks noGrp="1"/>
          </p:cNvSpPr>
          <p:nvPr>
            <p:ph type="title"/>
          </p:nvPr>
        </p:nvSpPr>
        <p:spPr>
          <a:xfrm>
            <a:off x="486000" y="648001"/>
            <a:ext cx="8172000" cy="476744"/>
          </a:xfrm>
        </p:spPr>
        <p:txBody>
          <a:bodyPr/>
          <a:lstStyle/>
          <a:p>
            <a:r>
              <a:rPr lang="en-GB" dirty="0" smtClean="0"/>
              <a:t>2. Validation </a:t>
            </a:r>
            <a:r>
              <a:rPr lang="en-GB" dirty="0"/>
              <a:t>and improvement of the </a:t>
            </a:r>
            <a:r>
              <a:rPr lang="en-GB" dirty="0" smtClean="0"/>
              <a:t>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6</a:t>
            </a:fld>
            <a:endParaRPr lang="en-GB" noProof="0" dirty="0"/>
          </a:p>
        </p:txBody>
      </p:sp>
      <p:sp>
        <p:nvSpPr>
          <p:cNvPr id="6" name="TextBox 5"/>
          <p:cNvSpPr txBox="1"/>
          <p:nvPr/>
        </p:nvSpPr>
        <p:spPr>
          <a:xfrm>
            <a:off x="467544" y="2328684"/>
            <a:ext cx="8208912" cy="553998"/>
          </a:xfrm>
          <a:prstGeom prst="rect">
            <a:avLst/>
          </a:prstGeom>
          <a:noFill/>
        </p:spPr>
        <p:txBody>
          <a:bodyPr wrap="square" lIns="0" tIns="0" rIns="0" bIns="0" rtlCol="0">
            <a:spAutoFit/>
          </a:bodyPr>
          <a:lstStyle/>
          <a:p>
            <a:r>
              <a:rPr lang="en-GB" dirty="0">
                <a:latin typeface="Arial" pitchFamily="34" charset="0"/>
                <a:cs typeface="Arial" pitchFamily="34" charset="0"/>
              </a:rPr>
              <a:t>Here we select two test sites whose imageries mainly covered by sea (Etna) and homogeneous landscape (Libya) respectively.</a:t>
            </a:r>
            <a:endParaRPr lang="en-US" dirty="0">
              <a:latin typeface="Arial" pitchFamily="34" charset="0"/>
              <a:cs typeface="Arial" pitchFamily="34"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33811" y="2939526"/>
            <a:ext cx="2088232" cy="3443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47903" y="2882682"/>
            <a:ext cx="1949258" cy="344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1259632" y="4437112"/>
            <a:ext cx="602729" cy="276999"/>
          </a:xfrm>
          <a:prstGeom prst="rect">
            <a:avLst/>
          </a:prstGeom>
          <a:noFill/>
        </p:spPr>
        <p:txBody>
          <a:bodyPr wrap="none" lIns="0" tIns="0" rIns="0" bIns="0" rtlCol="0">
            <a:spAutoFit/>
          </a:bodyPr>
          <a:lstStyle/>
          <a:p>
            <a:r>
              <a:rPr lang="de-DE" dirty="0" err="1" smtClean="0">
                <a:latin typeface="Arial" pitchFamily="34" charset="0"/>
                <a:cs typeface="Arial" pitchFamily="34" charset="0"/>
              </a:rPr>
              <a:t>Etna</a:t>
            </a:r>
            <a:r>
              <a:rPr lang="de-DE" dirty="0" smtClean="0">
                <a:latin typeface="Arial" pitchFamily="34" charset="0"/>
                <a:cs typeface="Arial" pitchFamily="34" charset="0"/>
              </a:rPr>
              <a:t>: </a:t>
            </a:r>
            <a:endParaRPr lang="en-US" dirty="0" smtClean="0">
              <a:latin typeface="Arial" pitchFamily="34" charset="0"/>
              <a:cs typeface="Arial" pitchFamily="34" charset="0"/>
            </a:endParaRPr>
          </a:p>
        </p:txBody>
      </p:sp>
      <p:sp>
        <p:nvSpPr>
          <p:cNvPr id="8" name="TextBox 7"/>
          <p:cNvSpPr txBox="1"/>
          <p:nvPr/>
        </p:nvSpPr>
        <p:spPr>
          <a:xfrm>
            <a:off x="4860032" y="4437111"/>
            <a:ext cx="820738" cy="276999"/>
          </a:xfrm>
          <a:prstGeom prst="rect">
            <a:avLst/>
          </a:prstGeom>
          <a:noFill/>
        </p:spPr>
        <p:txBody>
          <a:bodyPr wrap="none" lIns="0" tIns="0" rIns="0" bIns="0" rtlCol="0">
            <a:spAutoFit/>
          </a:bodyPr>
          <a:lstStyle/>
          <a:p>
            <a:r>
              <a:rPr lang="de-DE" dirty="0" smtClean="0">
                <a:latin typeface="Arial" pitchFamily="34" charset="0"/>
                <a:cs typeface="Arial" pitchFamily="34" charset="0"/>
              </a:rPr>
              <a:t>Libya-1:</a:t>
            </a:r>
            <a:endParaRPr lang="en-US" dirty="0" smtClean="0">
              <a:latin typeface="Arial" pitchFamily="34" charset="0"/>
              <a:cs typeface="Arial" pitchFamily="34" charset="0"/>
            </a:endParaRPr>
          </a:p>
        </p:txBody>
      </p:sp>
    </p:spTree>
    <p:extLst>
      <p:ext uri="{BB962C8B-B14F-4D97-AF65-F5344CB8AC3E}">
        <p14:creationId xmlns:p14="http://schemas.microsoft.com/office/powerpoint/2010/main" val="37684306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251517" y="1196752"/>
            <a:ext cx="6093593" cy="1512168"/>
          </a:xfrm>
        </p:spPr>
        <p:txBody>
          <a:bodyPr/>
          <a:lstStyle/>
          <a:p>
            <a:pPr marL="0" indent="0">
              <a:buNone/>
            </a:pPr>
            <a:r>
              <a:rPr lang="en-GB" dirty="0" smtClean="0"/>
              <a:t>The </a:t>
            </a:r>
            <a:r>
              <a:rPr lang="en-GB" dirty="0"/>
              <a:t>comparisons are done as </a:t>
            </a:r>
            <a:r>
              <a:rPr lang="en-GB" dirty="0" smtClean="0"/>
              <a:t>follows (Etna as example):</a:t>
            </a:r>
            <a:endParaRPr lang="en-GB" dirty="0"/>
          </a:p>
          <a:p>
            <a:r>
              <a:rPr lang="en-GB" dirty="0"/>
              <a:t>The MODIS temperature products are </a:t>
            </a:r>
            <a:r>
              <a:rPr lang="en-GB" dirty="0" err="1"/>
              <a:t>reprojected</a:t>
            </a:r>
            <a:r>
              <a:rPr lang="en-GB" dirty="0"/>
              <a:t> into the same projection as TET-1 imagery, then resampled into same pixel size and clip into the same size as TET-1 </a:t>
            </a:r>
            <a:r>
              <a:rPr lang="en-GB" dirty="0" smtClean="0"/>
              <a:t>imagery.</a:t>
            </a:r>
            <a:endParaRPr lang="en-GB" dirty="0"/>
          </a:p>
        </p:txBody>
      </p:sp>
      <p:sp>
        <p:nvSpPr>
          <p:cNvPr id="2" name="Titel 1"/>
          <p:cNvSpPr>
            <a:spLocks noGrp="1"/>
          </p:cNvSpPr>
          <p:nvPr>
            <p:ph type="title"/>
          </p:nvPr>
        </p:nvSpPr>
        <p:spPr>
          <a:xfrm>
            <a:off x="486000" y="648001"/>
            <a:ext cx="8172000" cy="476744"/>
          </a:xfrm>
        </p:spPr>
        <p:txBody>
          <a:bodyPr/>
          <a:lstStyle/>
          <a:p>
            <a:r>
              <a:rPr lang="en-GB" dirty="0" smtClean="0"/>
              <a:t>2. Validation </a:t>
            </a:r>
            <a:r>
              <a:rPr lang="en-GB" dirty="0"/>
              <a:t>and improvement of the </a:t>
            </a:r>
            <a:r>
              <a:rPr lang="en-GB" dirty="0" smtClean="0"/>
              <a:t>MITIP</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7</a:t>
            </a:fld>
            <a:endParaRPr lang="en-GB" noProof="0" dirty="0"/>
          </a:p>
        </p:txBody>
      </p:sp>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5113" y="1200175"/>
            <a:ext cx="2893451"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platzhalter 2"/>
          <p:cNvSpPr txBox="1">
            <a:spLocks/>
          </p:cNvSpPr>
          <p:nvPr/>
        </p:nvSpPr>
        <p:spPr bwMode="auto">
          <a:xfrm>
            <a:off x="251517" y="2708920"/>
            <a:ext cx="6093593"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The differences of the temperature between the MITIP temperature </a:t>
            </a:r>
            <a:r>
              <a:rPr lang="en-GB" dirty="0" smtClean="0"/>
              <a:t>results </a:t>
            </a:r>
            <a:r>
              <a:rPr lang="en-GB" dirty="0"/>
              <a:t>and MODIS temperature products are computed through the whole </a:t>
            </a:r>
            <a:r>
              <a:rPr lang="en-GB" dirty="0" smtClean="0"/>
              <a:t>imagery.</a:t>
            </a:r>
            <a:endParaRPr lang="en-GB" dirty="0"/>
          </a:p>
        </p:txBody>
      </p:sp>
      <p:sp>
        <p:nvSpPr>
          <p:cNvPr id="10" name="Textplatzhalter 2"/>
          <p:cNvSpPr txBox="1">
            <a:spLocks/>
          </p:cNvSpPr>
          <p:nvPr/>
        </p:nvSpPr>
        <p:spPr bwMode="auto">
          <a:xfrm>
            <a:off x="251517" y="3645024"/>
            <a:ext cx="6093593"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For each test site, several (3 – 5) sub-areas which are cloud-free and homogeneous inside for all scenes are </a:t>
            </a:r>
            <a:r>
              <a:rPr lang="en-GB" dirty="0" smtClean="0"/>
              <a:t>selected.</a:t>
            </a:r>
            <a:endParaRPr lang="en-GB" dirty="0"/>
          </a:p>
        </p:txBody>
      </p:sp>
      <mc:AlternateContent xmlns:mc="http://schemas.openxmlformats.org/markup-compatibility/2006">
        <mc:Choice xmlns:a14="http://schemas.microsoft.com/office/drawing/2010/main" Requires="a14">
          <p:sp>
            <p:nvSpPr>
              <p:cNvPr id="12" name="Textplatzhalter 2"/>
              <p:cNvSpPr txBox="1">
                <a:spLocks/>
              </p:cNvSpPr>
              <p:nvPr/>
            </p:nvSpPr>
            <p:spPr bwMode="auto">
              <a:xfrm>
                <a:off x="251517" y="4581128"/>
                <a:ext cx="6093593" cy="1200894"/>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80000" indent="-180000" algn="l" defTabSz="914400" rtl="0" eaLnBrk="1" latinLnBrk="0" hangingPunct="1">
                  <a:spcBef>
                    <a:spcPts val="300"/>
                  </a:spcBef>
                  <a:spcAft>
                    <a:spcPts val="0"/>
                  </a:spcAft>
                  <a:buFont typeface="Arial" pitchFamily="34" charset="0"/>
                  <a:buChar char="•"/>
                  <a:defRPr sz="1800" kern="1200">
                    <a:solidFill>
                      <a:schemeClr val="tx1"/>
                    </a:solidFill>
                    <a:latin typeface="Arial" pitchFamily="34" charset="0"/>
                    <a:ea typeface="+mn-ea"/>
                    <a:cs typeface="Arial" pitchFamily="34" charset="0"/>
                  </a:defRPr>
                </a:lvl1pPr>
                <a:lvl2pPr marL="62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2pPr>
                <a:lvl3pPr marL="10764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3pPr>
                <a:lvl4pPr marL="15228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4pPr>
                <a:lvl5pPr marL="1969200" indent="-180000" algn="l" defTabSz="914400" rtl="0" eaLnBrk="1" latinLnBrk="0" hangingPunct="1">
                  <a:spcBef>
                    <a:spcPts val="0"/>
                  </a:spcBef>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Outliers are filtered out and the mean of the temperature differences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oMath>
                </a14:m>
                <a:r>
                  <a:rPr lang="en-GB" dirty="0"/>
                  <a:t> inside one sub-area are computed;</a:t>
                </a:r>
              </a:p>
              <a:p>
                <a:r>
                  <a:rPr lang="en-GB" dirty="0"/>
                  <a:t>Finally, the mean values </a:t>
                </a:r>
                <a14:m>
                  <m:oMath xmlns:m="http://schemas.openxmlformats.org/officeDocument/2006/math">
                    <m:sSub>
                      <m:sSubPr>
                        <m:ctrlPr>
                          <a:rPr lang="de-DE" i="1">
                            <a:latin typeface="Cambria Math"/>
                          </a:rPr>
                        </m:ctrlPr>
                      </m:sSubPr>
                      <m:e>
                        <m:acc>
                          <m:accPr>
                            <m:chr m:val="̅"/>
                            <m:ctrlPr>
                              <a:rPr lang="en-GB" i="1">
                                <a:latin typeface="Cambria Math"/>
                              </a:rPr>
                            </m:ctrlPr>
                          </m:accPr>
                          <m:e>
                            <m:r>
                              <a:rPr lang="de-DE" i="1">
                                <a:latin typeface="Cambria Math"/>
                              </a:rPr>
                              <m:t>𝑇</m:t>
                            </m:r>
                          </m:e>
                        </m:acc>
                      </m:e>
                      <m:sub>
                        <m:r>
                          <a:rPr lang="de-DE" i="1">
                            <a:latin typeface="Cambria Math"/>
                          </a:rPr>
                          <m:t>𝑑</m:t>
                        </m:r>
                      </m:sub>
                    </m:sSub>
                  </m:oMath>
                </a14:m>
                <a:r>
                  <a:rPr lang="en-GB" dirty="0"/>
                  <a:t> of all sub-areas’ </a:t>
                </a:r>
                <a14:m>
                  <m:oMath xmlns:m="http://schemas.openxmlformats.org/officeDocument/2006/math">
                    <m:sSub>
                      <m:sSubPr>
                        <m:ctrlPr>
                          <a:rPr lang="de-DE" i="1">
                            <a:latin typeface="Cambria Math"/>
                          </a:rPr>
                        </m:ctrlPr>
                      </m:sSubPr>
                      <m:e>
                        <m:r>
                          <a:rPr lang="de-DE" i="1">
                            <a:latin typeface="Cambria Math"/>
                          </a:rPr>
                          <m:t>𝑇</m:t>
                        </m:r>
                      </m:e>
                      <m:sub>
                        <m:r>
                          <a:rPr lang="de-DE" i="1">
                            <a:latin typeface="Cambria Math"/>
                          </a:rPr>
                          <m:t>𝑑</m:t>
                        </m:r>
                      </m:sub>
                    </m:sSub>
                  </m:oMath>
                </a14:m>
                <a:r>
                  <a:rPr lang="en-GB" dirty="0"/>
                  <a:t> are </a:t>
                </a:r>
                <a:r>
                  <a:rPr lang="en-GB" dirty="0" smtClean="0"/>
                  <a:t>computed to do the comparison.</a:t>
                </a:r>
                <a:endParaRPr lang="en-GB" dirty="0"/>
              </a:p>
            </p:txBody>
          </p:sp>
        </mc:Choice>
        <mc:Fallback>
          <p:sp>
            <p:nvSpPr>
              <p:cNvPr id="12" name="Textplatzhalter 2"/>
              <p:cNvSpPr txBox="1">
                <a:spLocks noRot="1" noChangeAspect="1" noMove="1" noResize="1" noEditPoints="1" noAdjustHandles="1" noChangeArrowheads="1" noChangeShapeType="1" noTextEdit="1"/>
              </p:cNvSpPr>
              <p:nvPr/>
            </p:nvSpPr>
            <p:spPr bwMode="auto">
              <a:xfrm>
                <a:off x="251517" y="4581128"/>
                <a:ext cx="6093593" cy="1200894"/>
              </a:xfrm>
              <a:prstGeom prst="rect">
                <a:avLst/>
              </a:prstGeom>
              <a:blipFill rotWithShape="1">
                <a:blip r:embed="rId3"/>
                <a:stretch>
                  <a:fillRect l="-2100" t="-6091" b="-710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5035" y="1200175"/>
            <a:ext cx="2513605"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69934" y="1200175"/>
            <a:ext cx="2843808" cy="4649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84889" y="1130822"/>
            <a:ext cx="2613898" cy="465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0469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p:bldP spid="10"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platzhalter 2"/>
              <p:cNvSpPr>
                <a:spLocks noGrp="1"/>
              </p:cNvSpPr>
              <p:nvPr>
                <p:ph type="body" sz="quarter" idx="12"/>
              </p:nvPr>
            </p:nvSpPr>
            <p:spPr>
              <a:xfrm>
                <a:off x="457400" y="1124744"/>
                <a:ext cx="8172000" cy="1440160"/>
              </a:xfrm>
            </p:spPr>
            <p:txBody>
              <a:bodyPr/>
              <a:lstStyle/>
              <a:p>
                <a:pPr marL="0" indent="0">
                  <a:buNone/>
                </a:pPr>
                <a:r>
                  <a:rPr lang="en-GB" dirty="0" smtClean="0"/>
                  <a:t>The emissivity map from ASTER Global Emissivity Database contains 5 bands. There are two bands, namely band 11 (</a:t>
                </a:r>
                <a14:m>
                  <m:oMath xmlns:m="http://schemas.openxmlformats.org/officeDocument/2006/math">
                    <m:r>
                      <a:rPr lang="de-DE" b="0" i="1" smtClean="0">
                        <a:latin typeface="Cambria Math"/>
                      </a:rPr>
                      <m:t>8.6</m:t>
                    </m:r>
                    <m:r>
                      <a:rPr lang="de-DE" b="0" i="1" smtClean="0">
                        <a:latin typeface="Cambria Math"/>
                        <a:ea typeface="Cambria Math"/>
                      </a:rPr>
                      <m:t>𝜇</m:t>
                    </m:r>
                    <m:r>
                      <a:rPr lang="de-DE" b="0" i="1" smtClean="0">
                        <a:latin typeface="Cambria Math"/>
                        <a:ea typeface="Cambria Math"/>
                      </a:rPr>
                      <m:t>𝑚</m:t>
                    </m:r>
                  </m:oMath>
                </a14:m>
                <a:r>
                  <a:rPr lang="en-GB" dirty="0"/>
                  <a:t>) and band 12 (</a:t>
                </a:r>
                <a14:m>
                  <m:oMath xmlns:m="http://schemas.openxmlformats.org/officeDocument/2006/math">
                    <m:r>
                      <a:rPr lang="de-DE" b="0" i="1" smtClean="0">
                        <a:latin typeface="Cambria Math"/>
                      </a:rPr>
                      <m:t>9.1</m:t>
                    </m:r>
                    <m:r>
                      <a:rPr lang="de-DE" i="1">
                        <a:latin typeface="Cambria Math"/>
                        <a:ea typeface="Cambria Math"/>
                      </a:rPr>
                      <m:t>𝜇</m:t>
                    </m:r>
                    <m:r>
                      <a:rPr lang="de-DE" i="1">
                        <a:latin typeface="Cambria Math"/>
                        <a:ea typeface="Cambria Math"/>
                      </a:rPr>
                      <m:t>𝑚</m:t>
                    </m:r>
                  </m:oMath>
                </a14:m>
                <a:r>
                  <a:rPr lang="en-GB" dirty="0"/>
                  <a:t>) </a:t>
                </a:r>
                <a:r>
                  <a:rPr lang="en-GB" dirty="0" smtClean="0"/>
                  <a:t>fall in TET-1 imagery’s TIR band (</a:t>
                </a:r>
                <a14:m>
                  <m:oMath xmlns:m="http://schemas.openxmlformats.org/officeDocument/2006/math">
                    <m:r>
                      <a:rPr lang="de-DE" i="1">
                        <a:latin typeface="Cambria Math"/>
                      </a:rPr>
                      <m:t>8.</m:t>
                    </m:r>
                    <m:r>
                      <a:rPr lang="de-DE" b="0" i="1" smtClean="0">
                        <a:latin typeface="Cambria Math"/>
                      </a:rPr>
                      <m:t>5−9.3</m:t>
                    </m:r>
                    <m:r>
                      <a:rPr lang="de-DE" i="1">
                        <a:latin typeface="Cambria Math"/>
                        <a:ea typeface="Cambria Math"/>
                      </a:rPr>
                      <m:t>𝜇</m:t>
                    </m:r>
                    <m:r>
                      <a:rPr lang="de-DE" i="1">
                        <a:latin typeface="Cambria Math"/>
                        <a:ea typeface="Cambria Math"/>
                      </a:rPr>
                      <m:t>𝑚</m:t>
                    </m:r>
                  </m:oMath>
                </a14:m>
                <a:r>
                  <a:rPr lang="en-GB" dirty="0" smtClean="0"/>
                  <a:t>). So there comes a problem which band of the emissivity map should be used. This problem would be considered under different circumstances.</a:t>
                </a:r>
              </a:p>
              <a:p>
                <a:pPr marL="0" indent="0">
                  <a:buNone/>
                </a:pPr>
                <a:endParaRPr lang="en-GB" dirty="0"/>
              </a:p>
            </p:txBody>
          </p:sp>
        </mc:Choice>
        <mc:Fallback xmlns="">
          <p:sp>
            <p:nvSpPr>
              <p:cNvPr id="3" name="Textplatzhalter 2"/>
              <p:cNvSpPr>
                <a:spLocks noGrp="1" noRot="1" noChangeAspect="1" noMove="1" noResize="1" noEditPoints="1" noAdjustHandles="1" noChangeArrowheads="1" noChangeShapeType="1" noTextEdit="1"/>
              </p:cNvSpPr>
              <p:nvPr>
                <p:ph type="body" sz="quarter" idx="12"/>
              </p:nvPr>
            </p:nvSpPr>
            <p:spPr>
              <a:xfrm>
                <a:off x="457400" y="1124744"/>
                <a:ext cx="8172000" cy="1440160"/>
              </a:xfrm>
              <a:blipFill rotWithShape="1">
                <a:blip r:embed="rId2"/>
                <a:stretch>
                  <a:fillRect l="-1715" t="-5508" r="-1864" b="-5085"/>
                </a:stretch>
              </a:blipFill>
            </p:spPr>
            <p:txBody>
              <a:bodyPr/>
              <a:lstStyle/>
              <a:p>
                <a:r>
                  <a:rPr lang="en-US">
                    <a:noFill/>
                  </a:rPr>
                  <a:t> </a:t>
                </a:r>
              </a:p>
            </p:txBody>
          </p:sp>
        </mc:Fallback>
      </mc:AlternateContent>
      <p:sp>
        <p:nvSpPr>
          <p:cNvPr id="2" name="Titel 1"/>
          <p:cNvSpPr>
            <a:spLocks noGrp="1"/>
          </p:cNvSpPr>
          <p:nvPr>
            <p:ph type="title"/>
          </p:nvPr>
        </p:nvSpPr>
        <p:spPr>
          <a:xfrm>
            <a:off x="486000" y="648001"/>
            <a:ext cx="8172000" cy="476744"/>
          </a:xfrm>
        </p:spPr>
        <p:txBody>
          <a:bodyPr/>
          <a:lstStyle/>
          <a:p>
            <a:r>
              <a:rPr lang="en-GB" dirty="0"/>
              <a:t>2.1 </a:t>
            </a:r>
            <a:r>
              <a:rPr lang="en-US" dirty="0"/>
              <a:t>Results comparison with MODIS SST and calibration</a:t>
            </a: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8</a:t>
            </a:fld>
            <a:endParaRPr lang="en-GB" noProof="0" dirty="0"/>
          </a:p>
        </p:txBody>
      </p:sp>
      <mc:AlternateContent xmlns:mc="http://schemas.openxmlformats.org/markup-compatibility/2006" xmlns:a14="http://schemas.microsoft.com/office/drawing/2010/main">
        <mc:Choice Requires="a14">
          <p:sp>
            <p:nvSpPr>
              <p:cNvPr id="6" name="TextBox 5"/>
              <p:cNvSpPr txBox="1"/>
              <p:nvPr/>
            </p:nvSpPr>
            <p:spPr>
              <a:xfrm>
                <a:off x="467544" y="2636912"/>
                <a:ext cx="8208912" cy="1107996"/>
              </a:xfrm>
              <a:prstGeom prst="rect">
                <a:avLst/>
              </a:prstGeom>
              <a:noFill/>
            </p:spPr>
            <p:txBody>
              <a:bodyPr wrap="square" lIns="0" tIns="0" rIns="0" bIns="0" rtlCol="0">
                <a:spAutoFit/>
              </a:bodyPr>
              <a:lstStyle/>
              <a:p>
                <a:r>
                  <a:rPr lang="de-DE" dirty="0" err="1" smtClean="0">
                    <a:latin typeface="Arial" pitchFamily="34" charset="0"/>
                    <a:cs typeface="Arial" pitchFamily="34" charset="0"/>
                  </a:rPr>
                  <a:t>Since</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emissivities</a:t>
                </a:r>
                <a:r>
                  <a:rPr lang="de-DE" dirty="0" smtClean="0">
                    <a:latin typeface="Arial" pitchFamily="34" charset="0"/>
                    <a:cs typeface="Arial" pitchFamily="34" charset="0"/>
                  </a:rPr>
                  <a:t> </a:t>
                </a:r>
                <a:r>
                  <a:rPr lang="de-DE" dirty="0" err="1" smtClean="0">
                    <a:latin typeface="Arial" pitchFamily="34" charset="0"/>
                    <a:cs typeface="Arial" pitchFamily="34" charset="0"/>
                  </a:rPr>
                  <a:t>of</a:t>
                </a:r>
                <a:r>
                  <a:rPr lang="de-DE" dirty="0" smtClean="0">
                    <a:latin typeface="Arial" pitchFamily="34" charset="0"/>
                    <a:cs typeface="Arial" pitchFamily="34" charset="0"/>
                  </a:rPr>
                  <a:t> </a:t>
                </a:r>
                <a:r>
                  <a:rPr lang="de-DE" dirty="0" err="1" smtClean="0">
                    <a:latin typeface="Arial" pitchFamily="34" charset="0"/>
                    <a:cs typeface="Arial" pitchFamily="34" charset="0"/>
                  </a:rPr>
                  <a:t>water</a:t>
                </a:r>
                <a:r>
                  <a:rPr lang="de-DE" dirty="0" smtClean="0">
                    <a:latin typeface="Arial" pitchFamily="34" charset="0"/>
                    <a:cs typeface="Arial" pitchFamily="34" charset="0"/>
                  </a:rPr>
                  <a:t> </a:t>
                </a:r>
                <a:r>
                  <a:rPr lang="de-DE" dirty="0" err="1" smtClean="0">
                    <a:latin typeface="Arial" pitchFamily="34" charset="0"/>
                    <a:cs typeface="Arial" pitchFamily="34" charset="0"/>
                  </a:rPr>
                  <a:t>body</a:t>
                </a:r>
                <a:r>
                  <a:rPr lang="de-DE" dirty="0" smtClean="0">
                    <a:latin typeface="Arial" pitchFamily="34" charset="0"/>
                    <a:cs typeface="Arial" pitchFamily="34" charset="0"/>
                  </a:rPr>
                  <a:t> in </a:t>
                </a:r>
                <a:r>
                  <a:rPr lang="de-DE" dirty="0" err="1" smtClean="0">
                    <a:latin typeface="Arial" pitchFamily="34" charset="0"/>
                    <a:cs typeface="Arial" pitchFamily="34" charset="0"/>
                  </a:rPr>
                  <a:t>these</a:t>
                </a:r>
                <a:r>
                  <a:rPr lang="de-DE" dirty="0" smtClean="0">
                    <a:latin typeface="Arial" pitchFamily="34" charset="0"/>
                    <a:cs typeface="Arial" pitchFamily="34" charset="0"/>
                  </a:rPr>
                  <a:t> </a:t>
                </a:r>
                <a:r>
                  <a:rPr lang="de-DE" dirty="0" err="1" smtClean="0">
                    <a:latin typeface="Arial" pitchFamily="34" charset="0"/>
                    <a:cs typeface="Arial" pitchFamily="34" charset="0"/>
                  </a:rPr>
                  <a:t>two</a:t>
                </a:r>
                <a:r>
                  <a:rPr lang="de-DE" dirty="0" smtClean="0">
                    <a:latin typeface="Arial" pitchFamily="34" charset="0"/>
                    <a:cs typeface="Arial" pitchFamily="34" charset="0"/>
                  </a:rPr>
                  <a:t> </a:t>
                </a:r>
                <a:r>
                  <a:rPr lang="de-DE" dirty="0" err="1" smtClean="0">
                    <a:latin typeface="Arial" pitchFamily="34" charset="0"/>
                    <a:cs typeface="Arial" pitchFamily="34" charset="0"/>
                  </a:rPr>
                  <a:t>bands</a:t>
                </a:r>
                <a:r>
                  <a:rPr lang="de-DE" dirty="0" smtClean="0">
                    <a:latin typeface="Arial" pitchFamily="34" charset="0"/>
                    <a:cs typeface="Arial" pitchFamily="34" charset="0"/>
                  </a:rPr>
                  <a:t> </a:t>
                </a:r>
                <a:r>
                  <a:rPr lang="de-DE" dirty="0" err="1" smtClean="0">
                    <a:latin typeface="Arial" pitchFamily="34" charset="0"/>
                    <a:cs typeface="Arial" pitchFamily="34" charset="0"/>
                  </a:rPr>
                  <a:t>are</a:t>
                </a:r>
                <a:r>
                  <a:rPr lang="de-DE" dirty="0" smtClean="0">
                    <a:latin typeface="Arial" pitchFamily="34" charset="0"/>
                    <a:cs typeface="Arial" pitchFamily="34" charset="0"/>
                  </a:rPr>
                  <a:t> </a:t>
                </a:r>
                <a:r>
                  <a:rPr lang="de-DE" dirty="0" err="1" smtClean="0">
                    <a:latin typeface="Arial" pitchFamily="34" charset="0"/>
                    <a:cs typeface="Arial" pitchFamily="34" charset="0"/>
                  </a:rPr>
                  <a:t>very</a:t>
                </a:r>
                <a:r>
                  <a:rPr lang="de-DE" dirty="0" smtClean="0">
                    <a:latin typeface="Arial" pitchFamily="34" charset="0"/>
                    <a:cs typeface="Arial" pitchFamily="34" charset="0"/>
                  </a:rPr>
                  <a:t> </a:t>
                </a:r>
                <a:r>
                  <a:rPr lang="de-DE" dirty="0" err="1" smtClean="0">
                    <a:latin typeface="Arial" pitchFamily="34" charset="0"/>
                    <a:cs typeface="Arial" pitchFamily="34" charset="0"/>
                  </a:rPr>
                  <a:t>close</a:t>
                </a:r>
                <a:r>
                  <a:rPr lang="de-DE" dirty="0" smtClean="0">
                    <a:latin typeface="Arial" pitchFamily="34" charset="0"/>
                    <a:cs typeface="Arial" pitchFamily="34" charset="0"/>
                  </a:rPr>
                  <a:t>, 0.984 </a:t>
                </a:r>
                <a:r>
                  <a:rPr lang="de-DE" dirty="0" err="1" smtClean="0">
                    <a:latin typeface="Arial" pitchFamily="34" charset="0"/>
                    <a:cs typeface="Arial" pitchFamily="34" charset="0"/>
                  </a:rPr>
                  <a:t>and</a:t>
                </a:r>
                <a:r>
                  <a:rPr lang="de-DE" dirty="0" smtClean="0">
                    <a:latin typeface="Arial" pitchFamily="34" charset="0"/>
                    <a:cs typeface="Arial" pitchFamily="34" charset="0"/>
                  </a:rPr>
                  <a:t> 0.985 </a:t>
                </a:r>
                <a:r>
                  <a:rPr lang="de-DE" dirty="0" err="1" smtClean="0">
                    <a:latin typeface="Arial" pitchFamily="34" charset="0"/>
                    <a:cs typeface="Arial" pitchFamily="34" charset="0"/>
                  </a:rPr>
                  <a:t>respectively</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effects</a:t>
                </a:r>
                <a:r>
                  <a:rPr lang="de-DE" dirty="0" smtClean="0">
                    <a:latin typeface="Arial" pitchFamily="34" charset="0"/>
                    <a:cs typeface="Arial" pitchFamily="34" charset="0"/>
                  </a:rPr>
                  <a:t> </a:t>
                </a:r>
                <a:r>
                  <a:rPr lang="de-DE" dirty="0" err="1" smtClean="0">
                    <a:latin typeface="Arial" pitchFamily="34" charset="0"/>
                    <a:cs typeface="Arial" pitchFamily="34" charset="0"/>
                  </a:rPr>
                  <a:t>of</a:t>
                </a:r>
                <a:r>
                  <a:rPr lang="de-DE" dirty="0" smtClean="0">
                    <a:latin typeface="Arial" pitchFamily="34" charset="0"/>
                    <a:cs typeface="Arial" pitchFamily="34" charset="0"/>
                  </a:rPr>
                  <a:t> different </a:t>
                </a:r>
                <a:r>
                  <a:rPr lang="de-DE" dirty="0" err="1" smtClean="0">
                    <a:latin typeface="Arial" pitchFamily="34" charset="0"/>
                    <a:cs typeface="Arial" pitchFamily="34" charset="0"/>
                  </a:rPr>
                  <a:t>emissivities</a:t>
                </a:r>
                <a:r>
                  <a:rPr lang="de-DE" dirty="0" smtClean="0">
                    <a:latin typeface="Arial" pitchFamily="34" charset="0"/>
                    <a:cs typeface="Arial" pitchFamily="34" charset="0"/>
                  </a:rPr>
                  <a:t> </a:t>
                </a:r>
                <a:r>
                  <a:rPr lang="de-DE" dirty="0" err="1" smtClean="0">
                    <a:latin typeface="Arial" pitchFamily="34" charset="0"/>
                    <a:cs typeface="Arial" pitchFamily="34" charset="0"/>
                  </a:rPr>
                  <a:t>can</a:t>
                </a:r>
                <a:r>
                  <a:rPr lang="de-DE" dirty="0" smtClean="0">
                    <a:latin typeface="Arial" pitchFamily="34" charset="0"/>
                    <a:cs typeface="Arial" pitchFamily="34" charset="0"/>
                  </a:rPr>
                  <a:t> </a:t>
                </a:r>
                <a:r>
                  <a:rPr lang="de-DE" dirty="0" err="1" smtClean="0">
                    <a:latin typeface="Arial" pitchFamily="34" charset="0"/>
                    <a:cs typeface="Arial" pitchFamily="34" charset="0"/>
                  </a:rPr>
                  <a:t>be</a:t>
                </a:r>
                <a:r>
                  <a:rPr lang="de-DE" dirty="0" smtClean="0">
                    <a:latin typeface="Arial" pitchFamily="34" charset="0"/>
                    <a:cs typeface="Arial" pitchFamily="34" charset="0"/>
                  </a:rPr>
                  <a:t> </a:t>
                </a:r>
                <a:r>
                  <a:rPr lang="de-DE" dirty="0" err="1" smtClean="0">
                    <a:latin typeface="Arial" pitchFamily="34" charset="0"/>
                    <a:cs typeface="Arial" pitchFamily="34" charset="0"/>
                  </a:rPr>
                  <a:t>neglected</a:t>
                </a:r>
                <a:r>
                  <a:rPr lang="de-DE" dirty="0" smtClean="0">
                    <a:latin typeface="Arial" pitchFamily="34" charset="0"/>
                    <a:cs typeface="Arial" pitchFamily="34" charset="0"/>
                  </a:rPr>
                  <a:t> </a:t>
                </a:r>
                <a:r>
                  <a:rPr lang="de-DE" dirty="0" err="1" smtClean="0">
                    <a:latin typeface="Arial" pitchFamily="34" charset="0"/>
                    <a:cs typeface="Arial" pitchFamily="34" charset="0"/>
                  </a:rPr>
                  <a:t>when</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results</a:t>
                </a:r>
                <a:r>
                  <a:rPr lang="de-DE" dirty="0" smtClean="0">
                    <a:latin typeface="Arial" pitchFamily="34" charset="0"/>
                    <a:cs typeface="Arial" pitchFamily="34" charset="0"/>
                  </a:rPr>
                  <a:t> </a:t>
                </a:r>
                <a:r>
                  <a:rPr lang="de-DE" dirty="0" err="1" smtClean="0">
                    <a:latin typeface="Arial" pitchFamily="34" charset="0"/>
                    <a:cs typeface="Arial" pitchFamily="34" charset="0"/>
                  </a:rPr>
                  <a:t>from</a:t>
                </a:r>
                <a:r>
                  <a:rPr lang="de-DE" dirty="0" smtClean="0">
                    <a:latin typeface="Arial" pitchFamily="34" charset="0"/>
                    <a:cs typeface="Arial" pitchFamily="34" charset="0"/>
                  </a:rPr>
                  <a:t> MITIP </a:t>
                </a:r>
                <a:r>
                  <a:rPr lang="de-DE" dirty="0" err="1" smtClean="0">
                    <a:latin typeface="Arial" pitchFamily="34" charset="0"/>
                    <a:cs typeface="Arial" pitchFamily="34" charset="0"/>
                  </a:rPr>
                  <a:t>is</a:t>
                </a:r>
                <a:r>
                  <a:rPr lang="de-DE" dirty="0" smtClean="0">
                    <a:latin typeface="Arial" pitchFamily="34" charset="0"/>
                    <a:cs typeface="Arial" pitchFamily="34" charset="0"/>
                  </a:rPr>
                  <a:t> </a:t>
                </a:r>
                <a:r>
                  <a:rPr lang="de-DE" dirty="0" err="1" smtClean="0">
                    <a:latin typeface="Arial" pitchFamily="34" charset="0"/>
                    <a:cs typeface="Arial" pitchFamily="34" charset="0"/>
                  </a:rPr>
                  <a:t>compared</a:t>
                </a:r>
                <a:r>
                  <a:rPr lang="de-DE" dirty="0" smtClean="0">
                    <a:latin typeface="Arial" pitchFamily="34" charset="0"/>
                    <a:cs typeface="Arial" pitchFamily="34" charset="0"/>
                  </a:rPr>
                  <a:t> </a:t>
                </a:r>
                <a:r>
                  <a:rPr lang="de-DE" dirty="0" err="1" smtClean="0">
                    <a:latin typeface="Arial" pitchFamily="34" charset="0"/>
                    <a:cs typeface="Arial" pitchFamily="34" charset="0"/>
                  </a:rPr>
                  <a:t>with</a:t>
                </a:r>
                <a:r>
                  <a:rPr lang="de-DE" dirty="0" smtClean="0">
                    <a:latin typeface="Arial" pitchFamily="34" charset="0"/>
                    <a:cs typeface="Arial" pitchFamily="34" charset="0"/>
                  </a:rPr>
                  <a:t> MODIS SST.  </a:t>
                </a:r>
                <a:r>
                  <a:rPr lang="de-DE" dirty="0" err="1" smtClean="0">
                    <a:latin typeface="Arial" pitchFamily="34" charset="0"/>
                    <a:cs typeface="Arial" pitchFamily="34" charset="0"/>
                  </a:rPr>
                  <a:t>Here</a:t>
                </a:r>
                <a:r>
                  <a:rPr lang="de-DE" dirty="0" smtClean="0">
                    <a:latin typeface="Arial" pitchFamily="34" charset="0"/>
                    <a:cs typeface="Arial" pitchFamily="34" charset="0"/>
                  </a:rPr>
                  <a:t> </a:t>
                </a:r>
                <a:r>
                  <a:rPr lang="de-DE" dirty="0" err="1" smtClean="0">
                    <a:latin typeface="Arial" pitchFamily="34" charset="0"/>
                    <a:cs typeface="Arial" pitchFamily="34" charset="0"/>
                  </a:rPr>
                  <a:t>we</a:t>
                </a:r>
                <a:r>
                  <a:rPr lang="de-DE" dirty="0" smtClean="0">
                    <a:latin typeface="Arial" pitchFamily="34" charset="0"/>
                    <a:cs typeface="Arial" pitchFamily="34" charset="0"/>
                  </a:rPr>
                  <a:t> </a:t>
                </a:r>
                <a:r>
                  <a:rPr lang="de-DE" dirty="0" err="1" smtClean="0">
                    <a:latin typeface="Arial" pitchFamily="34" charset="0"/>
                    <a:cs typeface="Arial" pitchFamily="34" charset="0"/>
                  </a:rPr>
                  <a:t>use</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emissivity</a:t>
                </a:r>
                <a:r>
                  <a:rPr lang="de-DE" dirty="0" smtClean="0">
                    <a:latin typeface="Arial" pitchFamily="34" charset="0"/>
                    <a:cs typeface="Arial" pitchFamily="34" charset="0"/>
                  </a:rPr>
                  <a:t> </a:t>
                </a:r>
                <a:r>
                  <a:rPr lang="de-DE" dirty="0" err="1" smtClean="0">
                    <a:latin typeface="Arial" pitchFamily="34" charset="0"/>
                    <a:cs typeface="Arial" pitchFamily="34" charset="0"/>
                  </a:rPr>
                  <a:t>map</a:t>
                </a:r>
                <a:r>
                  <a:rPr lang="de-DE" dirty="0" smtClean="0">
                    <a:latin typeface="Arial" pitchFamily="34" charset="0"/>
                    <a:cs typeface="Arial" pitchFamily="34" charset="0"/>
                  </a:rPr>
                  <a:t> in band </a:t>
                </a:r>
                <a14:m>
                  <m:oMath xmlns:m="http://schemas.openxmlformats.org/officeDocument/2006/math">
                    <m:r>
                      <a:rPr lang="de-DE" i="1">
                        <a:latin typeface="Cambria Math"/>
                      </a:rPr>
                      <m:t>8.6</m:t>
                    </m:r>
                    <m:r>
                      <a:rPr lang="de-DE" i="1">
                        <a:latin typeface="Cambria Math"/>
                        <a:ea typeface="Cambria Math"/>
                      </a:rPr>
                      <m:t>𝜇</m:t>
                    </m:r>
                    <m:r>
                      <a:rPr lang="de-DE" i="1">
                        <a:latin typeface="Cambria Math"/>
                        <a:ea typeface="Cambria Math"/>
                      </a:rPr>
                      <m:t>𝑚</m:t>
                    </m:r>
                  </m:oMath>
                </a14:m>
                <a:r>
                  <a:rPr lang="en-US" dirty="0" smtClean="0">
                    <a:latin typeface="Arial" pitchFamily="34" charset="0"/>
                    <a:cs typeface="Arial" pitchFamily="34" charset="0"/>
                  </a:rPr>
                  <a:t>.</a:t>
                </a:r>
              </a:p>
            </p:txBody>
          </p:sp>
        </mc:Choice>
        <mc:Fallback xmlns="">
          <p:sp>
            <p:nvSpPr>
              <p:cNvPr id="6" name="TextBox 5"/>
              <p:cNvSpPr txBox="1">
                <a:spLocks noRot="1" noChangeAspect="1" noMove="1" noResize="1" noEditPoints="1" noAdjustHandles="1" noChangeArrowheads="1" noChangeShapeType="1" noTextEdit="1"/>
              </p:cNvSpPr>
              <p:nvPr/>
            </p:nvSpPr>
            <p:spPr>
              <a:xfrm>
                <a:off x="467544" y="2636912"/>
                <a:ext cx="8208912" cy="1107996"/>
              </a:xfrm>
              <a:prstGeom prst="rect">
                <a:avLst/>
              </a:prstGeom>
              <a:blipFill rotWithShape="1">
                <a:blip r:embed="rId3"/>
                <a:stretch>
                  <a:fillRect l="-1783" t="-7182" b="-12155"/>
                </a:stretch>
              </a:blipFill>
            </p:spPr>
            <p:txBody>
              <a:bodyPr/>
              <a:lstStyle/>
              <a:p>
                <a:r>
                  <a:rPr lang="en-US">
                    <a:noFill/>
                  </a:rPr>
                  <a:t> </a:t>
                </a:r>
              </a:p>
            </p:txBody>
          </p:sp>
        </mc:Fallback>
      </mc:AlternateContent>
      <p:pic>
        <p:nvPicPr>
          <p:cNvPr id="4100" name="Picture 4" descr="E:\Penghua\results\ComSST\Etna2\diff_emi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202" y="3744908"/>
            <a:ext cx="4543400" cy="3028933"/>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descr="E:\Penghua\results\ComSST\Etna2\diff_emi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43400" y="3744908"/>
            <a:ext cx="4541400" cy="302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441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2"/>
          </p:nvPr>
        </p:nvSpPr>
        <p:spPr>
          <a:xfrm>
            <a:off x="486000" y="1591199"/>
            <a:ext cx="8172000" cy="325633"/>
          </a:xfrm>
        </p:spPr>
        <p:txBody>
          <a:bodyPr/>
          <a:lstStyle/>
          <a:p>
            <a:pPr marL="0" indent="0">
              <a:buNone/>
            </a:pPr>
            <a:r>
              <a:rPr lang="en-GB" dirty="0" smtClean="0"/>
              <a:t>Firstly, the temperature results from MITIP </a:t>
            </a:r>
            <a:r>
              <a:rPr lang="en-GB" dirty="0" smtClean="0"/>
              <a:t>are </a:t>
            </a:r>
            <a:r>
              <a:rPr lang="en-GB" dirty="0" smtClean="0"/>
              <a:t>compared with MODIS SST.</a:t>
            </a:r>
          </a:p>
        </p:txBody>
      </p:sp>
      <p:sp>
        <p:nvSpPr>
          <p:cNvPr id="2" name="Titel 1"/>
          <p:cNvSpPr>
            <a:spLocks noGrp="1"/>
          </p:cNvSpPr>
          <p:nvPr>
            <p:ph type="title"/>
          </p:nvPr>
        </p:nvSpPr>
        <p:spPr/>
        <p:txBody>
          <a:bodyPr/>
          <a:lstStyle/>
          <a:p>
            <a:r>
              <a:rPr lang="en-GB" dirty="0"/>
              <a:t>2.1 </a:t>
            </a:r>
            <a:r>
              <a:rPr lang="en-US" dirty="0"/>
              <a:t>Results comparison with MODIS SST and calibration</a:t>
            </a:r>
            <a:br>
              <a:rPr lang="en-US" dirty="0"/>
            </a:br>
            <a:endParaRPr lang="en-GB" dirty="0"/>
          </a:p>
        </p:txBody>
      </p:sp>
      <p:sp>
        <p:nvSpPr>
          <p:cNvPr id="4" name="Fußzeilenplatzhalter 3"/>
          <p:cNvSpPr>
            <a:spLocks noGrp="1"/>
          </p:cNvSpPr>
          <p:nvPr>
            <p:ph type="ftr" sz="quarter" idx="13"/>
          </p:nvPr>
        </p:nvSpPr>
        <p:spPr/>
        <p:txBody>
          <a:bodyPr/>
          <a:lstStyle/>
          <a:p>
            <a:r>
              <a:rPr lang="en-GB" noProof="0" smtClean="0"/>
              <a:t>&gt; Lecture &gt; Author  •  Document &gt; Date</a:t>
            </a:r>
            <a:endParaRPr lang="en-GB" noProof="0" dirty="0"/>
          </a:p>
        </p:txBody>
      </p:sp>
      <p:sp>
        <p:nvSpPr>
          <p:cNvPr id="5" name="Foliennummernplatzhalter 4"/>
          <p:cNvSpPr>
            <a:spLocks noGrp="1"/>
          </p:cNvSpPr>
          <p:nvPr>
            <p:ph type="sldNum" sz="quarter" idx="14"/>
          </p:nvPr>
        </p:nvSpPr>
        <p:spPr/>
        <p:txBody>
          <a:bodyPr/>
          <a:lstStyle/>
          <a:p>
            <a:r>
              <a:rPr lang="en-GB" noProof="0" smtClean="0"/>
              <a:t>DLR.de  •  Chart </a:t>
            </a:r>
            <a:fld id="{18C7CB6D-895A-4F21-B0E7-2185F6FE5534}" type="slidenum">
              <a:rPr lang="en-GB" noProof="0" smtClean="0"/>
              <a:pPr/>
              <a:t>9</a:t>
            </a:fld>
            <a:endParaRPr lang="en-GB" noProof="0" dirty="0"/>
          </a:p>
        </p:txBody>
      </p:sp>
      <p:pic>
        <p:nvPicPr>
          <p:cNvPr id="1027" name="Picture 3" descr="E:\Penghua\results\ComSST\Etna2\tem_com.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1216" y="2148250"/>
            <a:ext cx="5486400" cy="36576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9" name="TextBox 8"/>
              <p:cNvSpPr txBox="1"/>
              <p:nvPr/>
            </p:nvSpPr>
            <p:spPr>
              <a:xfrm>
                <a:off x="5687616" y="2148250"/>
                <a:ext cx="3226568" cy="3600986"/>
              </a:xfrm>
              <a:prstGeom prst="rect">
                <a:avLst/>
              </a:prstGeom>
              <a:noFill/>
            </p:spPr>
            <p:txBody>
              <a:bodyPr wrap="square" lIns="0" tIns="0" rIns="0" bIns="0" rtlCol="0">
                <a:spAutoFit/>
              </a:bodyPr>
              <a:lstStyle/>
              <a:p>
                <a:r>
                  <a:rPr lang="de-DE" dirty="0" err="1" smtClean="0">
                    <a:latin typeface="Arial" pitchFamily="34" charset="0"/>
                    <a:cs typeface="Arial" pitchFamily="34" charset="0"/>
                  </a:rPr>
                  <a:t>From</a:t>
                </a:r>
                <a:r>
                  <a:rPr lang="de-DE" dirty="0" smtClean="0">
                    <a:latin typeface="Arial" pitchFamily="34" charset="0"/>
                    <a:cs typeface="Arial" pitchFamily="34" charset="0"/>
                  </a:rPr>
                  <a:t>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figure</a:t>
                </a:r>
                <a:r>
                  <a:rPr lang="de-DE" dirty="0" smtClean="0">
                    <a:latin typeface="Arial" pitchFamily="34" charset="0"/>
                    <a:cs typeface="Arial" pitchFamily="34" charset="0"/>
                  </a:rPr>
                  <a:t> on </a:t>
                </a:r>
                <a:r>
                  <a:rPr lang="de-DE" dirty="0" err="1" smtClean="0">
                    <a:latin typeface="Arial" pitchFamily="34" charset="0"/>
                    <a:cs typeface="Arial" pitchFamily="34" charset="0"/>
                  </a:rPr>
                  <a:t>the</a:t>
                </a:r>
                <a:r>
                  <a:rPr lang="de-DE" dirty="0" smtClean="0">
                    <a:latin typeface="Arial" pitchFamily="34" charset="0"/>
                    <a:cs typeface="Arial" pitchFamily="34" charset="0"/>
                  </a:rPr>
                  <a:t> </a:t>
                </a:r>
                <a:r>
                  <a:rPr lang="de-DE" dirty="0" err="1" smtClean="0">
                    <a:latin typeface="Arial" pitchFamily="34" charset="0"/>
                    <a:cs typeface="Arial" pitchFamily="34" charset="0"/>
                  </a:rPr>
                  <a:t>left</a:t>
                </a:r>
                <a:r>
                  <a:rPr lang="de-DE" dirty="0" smtClean="0">
                    <a:latin typeface="Arial" pitchFamily="34" charset="0"/>
                    <a:cs typeface="Arial" pitchFamily="34" charset="0"/>
                  </a:rPr>
                  <a:t> </a:t>
                </a:r>
                <a:r>
                  <a:rPr lang="de-DE" dirty="0" err="1" smtClean="0">
                    <a:latin typeface="Arial" pitchFamily="34" charset="0"/>
                    <a:cs typeface="Arial" pitchFamily="34" charset="0"/>
                  </a:rPr>
                  <a:t>we</a:t>
                </a:r>
                <a:r>
                  <a:rPr lang="de-DE" dirty="0" smtClean="0">
                    <a:latin typeface="Arial" pitchFamily="34" charset="0"/>
                    <a:cs typeface="Arial" pitchFamily="34" charset="0"/>
                  </a:rPr>
                  <a:t> </a:t>
                </a:r>
                <a:r>
                  <a:rPr lang="de-DE" dirty="0" err="1" smtClean="0">
                    <a:latin typeface="Arial" pitchFamily="34" charset="0"/>
                    <a:cs typeface="Arial" pitchFamily="34" charset="0"/>
                  </a:rPr>
                  <a:t>can</a:t>
                </a:r>
                <a:r>
                  <a:rPr lang="de-DE" dirty="0" smtClean="0">
                    <a:latin typeface="Arial" pitchFamily="34" charset="0"/>
                    <a:cs typeface="Arial" pitchFamily="34" charset="0"/>
                  </a:rPr>
                  <a:t> </a:t>
                </a:r>
                <a:r>
                  <a:rPr lang="de-DE" dirty="0" err="1" smtClean="0">
                    <a:latin typeface="Arial" pitchFamily="34" charset="0"/>
                    <a:cs typeface="Arial" pitchFamily="34" charset="0"/>
                  </a:rPr>
                  <a:t>see</a:t>
                </a:r>
                <a:r>
                  <a:rPr lang="de-DE" dirty="0" smtClean="0">
                    <a:latin typeface="Arial" pitchFamily="34" charset="0"/>
                    <a:cs typeface="Arial" pitchFamily="34" charset="0"/>
                  </a:rPr>
                  <a:t> </a:t>
                </a:r>
                <a:r>
                  <a:rPr lang="de-DE" dirty="0" err="1" smtClean="0">
                    <a:latin typeface="Arial" pitchFamily="34" charset="0"/>
                    <a:cs typeface="Arial" pitchFamily="34" charset="0"/>
                  </a:rPr>
                  <a:t>that</a:t>
                </a:r>
                <a:r>
                  <a:rPr lang="de-DE" dirty="0" smtClean="0">
                    <a:latin typeface="Arial" pitchFamily="34" charset="0"/>
                    <a:cs typeface="Arial" pitchFamily="34" charset="0"/>
                  </a:rPr>
                  <a:t> </a:t>
                </a:r>
                <a:r>
                  <a:rPr lang="en-US" dirty="0" smtClean="0">
                    <a:latin typeface="Arial" pitchFamily="34" charset="0"/>
                    <a:cs typeface="Arial" pitchFamily="34" charset="0"/>
                  </a:rPr>
                  <a:t>the </a:t>
                </a:r>
                <a:r>
                  <a:rPr lang="en-US" dirty="0">
                    <a:latin typeface="Arial" pitchFamily="34" charset="0"/>
                    <a:cs typeface="Arial" pitchFamily="34" charset="0"/>
                  </a:rPr>
                  <a:t>temperature derived by MITIP is a bit lower than the MODIS temperature products</a:t>
                </a:r>
                <a:r>
                  <a:rPr lang="en-US" dirty="0" smtClean="0">
                    <a:latin typeface="Arial" pitchFamily="34" charset="0"/>
                    <a:cs typeface="Arial" pitchFamily="34" charset="0"/>
                  </a:rPr>
                  <a:t>.</a:t>
                </a:r>
              </a:p>
              <a:p>
                <a:r>
                  <a:rPr lang="en-US" dirty="0" smtClean="0">
                    <a:latin typeface="Arial" pitchFamily="34" charset="0"/>
                    <a:cs typeface="Arial" pitchFamily="34" charset="0"/>
                  </a:rPr>
                  <a:t>So the </a:t>
                </a:r>
                <a:r>
                  <a:rPr lang="en-US" dirty="0">
                    <a:latin typeface="Arial" pitchFamily="34" charset="0"/>
                    <a:cs typeface="Arial" pitchFamily="34" charset="0"/>
                  </a:rPr>
                  <a:t>MITIP method add two input keywords </a:t>
                </a:r>
                <a14:m>
                  <m:oMath xmlns:m="http://schemas.openxmlformats.org/officeDocument/2006/math">
                    <m:r>
                      <a:rPr lang="en-US" i="1" dirty="0" smtClean="0">
                        <a:latin typeface="Cambria Math"/>
                        <a:cs typeface="Arial" pitchFamily="34" charset="0"/>
                      </a:rPr>
                      <m:t>𝑠𝑐</m:t>
                    </m:r>
                    <m:r>
                      <a:rPr lang="en-US" i="1" dirty="0" smtClean="0">
                        <a:latin typeface="Cambria Math"/>
                        <a:cs typeface="Arial" pitchFamily="34" charset="0"/>
                      </a:rPr>
                      <m:t>1</m:t>
                    </m:r>
                  </m:oMath>
                </a14:m>
                <a:r>
                  <a:rPr lang="en-US" dirty="0">
                    <a:latin typeface="Arial" pitchFamily="34" charset="0"/>
                    <a:cs typeface="Arial" pitchFamily="34" charset="0"/>
                  </a:rPr>
                  <a:t> and </a:t>
                </a:r>
                <a14:m>
                  <m:oMath xmlns:m="http://schemas.openxmlformats.org/officeDocument/2006/math">
                    <m:r>
                      <a:rPr lang="en-US" i="1" dirty="0" smtClean="0">
                        <a:latin typeface="Cambria Math"/>
                        <a:cs typeface="Arial" pitchFamily="34" charset="0"/>
                      </a:rPr>
                      <m:t>𝑠𝑐</m:t>
                    </m:r>
                    <m:r>
                      <a:rPr lang="en-US" i="1" dirty="0" smtClean="0">
                        <a:latin typeface="Cambria Math"/>
                        <a:cs typeface="Arial" pitchFamily="34" charset="0"/>
                      </a:rPr>
                      <m:t>2</m:t>
                    </m:r>
                  </m:oMath>
                </a14:m>
                <a:r>
                  <a:rPr lang="en-US" dirty="0">
                    <a:latin typeface="Arial" pitchFamily="34" charset="0"/>
                    <a:cs typeface="Arial" pitchFamily="34" charset="0"/>
                  </a:rPr>
                  <a:t>, which stand for scale factors for the MIR and TIR band respectively to calibrate the top of atmosphere (TOA) radiances of TET-1 imageries to adjust these differences.</a:t>
                </a:r>
                <a:endParaRPr lang="en-US" dirty="0" smtClean="0">
                  <a:latin typeface="Arial" pitchFamily="34" charset="0"/>
                  <a:cs typeface="Arial" pitchFamily="3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5687616" y="2148250"/>
                <a:ext cx="3226568" cy="3600986"/>
              </a:xfrm>
              <a:prstGeom prst="rect">
                <a:avLst/>
              </a:prstGeom>
              <a:blipFill rotWithShape="1">
                <a:blip r:embed="rId3"/>
                <a:stretch>
                  <a:fillRect l="-4348" t="-2030" r="-6049" b="-3046"/>
                </a:stretch>
              </a:blipFill>
            </p:spPr>
            <p:txBody>
              <a:bodyPr/>
              <a:lstStyle/>
              <a:p>
                <a:r>
                  <a:rPr lang="en-US">
                    <a:noFill/>
                  </a:rPr>
                  <a:t> </a:t>
                </a:r>
              </a:p>
            </p:txBody>
          </p:sp>
        </mc:Fallback>
      </mc:AlternateContent>
    </p:spTree>
    <p:extLst>
      <p:ext uri="{BB962C8B-B14F-4D97-AF65-F5344CB8AC3E}">
        <p14:creationId xmlns:p14="http://schemas.microsoft.com/office/powerpoint/2010/main" val="1789811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theme1.xml><?xml version="1.0" encoding="utf-8"?>
<a:theme xmlns:a="http://schemas.openxmlformats.org/drawingml/2006/main" name="DLR-Präsentation 4:3 Englisch">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solidFill>
        </a:ln>
      </a:spPr>
      <a:bodyPr rtlCol="0" anchor="ctr">
        <a:noAutofit/>
      </a:bodyPr>
      <a:lstStyle>
        <a:defPPr algn="ctr">
          <a:defRPr dirty="0" smtClean="0">
            <a:solidFill>
              <a:schemeClr val="tx1"/>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dirty="0"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ns:customPropertyEditors xmlns:tns="http://schemas.microsoft.com/office/2006/customDocumentInformationPanel">
  <tns:showOnOpen>false</tns:showOnOpen>
  <tns:defaultPropertyEditorNamespace>Standardeigenschaften</tns:defaultPropertyEditorNamespace>
</tns:customPropertyEditors>
</file>

<file path=customXml/itemProps1.xml><?xml version="1.0" encoding="utf-8"?>
<ds:datastoreItem xmlns:ds="http://schemas.openxmlformats.org/officeDocument/2006/customXml" ds:itemID="{117849E6-5DFA-4EA3-975F-03189BF675FF}">
  <ds:schemaRefs>
    <ds:schemaRef ds:uri="http://schemas.microsoft.com/office/2006/customDocumentInformationPanel"/>
  </ds:schemaRefs>
</ds:datastoreItem>
</file>

<file path=docProps/app.xml><?xml version="1.0" encoding="utf-8"?>
<Properties xmlns="http://schemas.openxmlformats.org/officeDocument/2006/extended-properties" xmlns:vt="http://schemas.openxmlformats.org/officeDocument/2006/docPropsVTypes">
  <Template/>
  <TotalTime>0</TotalTime>
  <Words>1915</Words>
  <Application>Microsoft Office PowerPoint</Application>
  <PresentationFormat>On-screen Show (4:3)</PresentationFormat>
  <Paragraphs>150</Paragraphs>
  <Slides>21</Slides>
  <Notes>4</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DLR-Präsentation 4:3 Englisch</vt:lpstr>
      <vt:lpstr>Evaluation and improvement of a dual-channel method for the detection and quantification of high-temperature events on FireBIRD data</vt:lpstr>
      <vt:lpstr>Contents</vt:lpstr>
      <vt:lpstr>1. Introduction of MITIP, an atmospheric correction and image processing method</vt:lpstr>
      <vt:lpstr>1. 2 Data preparation and pre-processing </vt:lpstr>
      <vt:lpstr>1. 3 Outcomes of the MITIP</vt:lpstr>
      <vt:lpstr>2. Validation and improvement of the MITIP</vt:lpstr>
      <vt:lpstr>2. Validation and improvement of the MITIP</vt:lpstr>
      <vt:lpstr>2.1 Results comparison with MODIS SST and calibration</vt:lpstr>
      <vt:lpstr>2.1 Results comparison with MODIS SST and calibration </vt:lpstr>
      <vt:lpstr>2.1 Results comparison with MODIS SST and calibration</vt:lpstr>
      <vt:lpstr>2.1 Results comparison with MODIS SST and calibration</vt:lpstr>
      <vt:lpstr>2.1 Results comparison with MODIS SST and calibration</vt:lpstr>
      <vt:lpstr>2.1 Results comparison with MODIS SST and calibration</vt:lpstr>
      <vt:lpstr>2.2 Transferability test (SST) </vt:lpstr>
      <vt:lpstr>2.3 Results comparison with MODIS LST and calibration</vt:lpstr>
      <vt:lpstr>2.3 Results comparison with MODIS LST and calibration</vt:lpstr>
      <vt:lpstr>2.3 Results comparison with MODIS LST and calibration</vt:lpstr>
      <vt:lpstr>2.4 Transferability test (LST) </vt:lpstr>
      <vt:lpstr>3. Analysis of high-temperature events</vt:lpstr>
      <vt:lpstr>3.1 High-temperature events</vt:lpstr>
      <vt:lpstr>3.1 High-temperature events</vt:lpstr>
    </vt:vector>
  </TitlesOfParts>
  <Company>DLR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 Penghua</dc:creator>
  <cp:lastModifiedBy>Li, Penghua</cp:lastModifiedBy>
  <cp:revision>143</cp:revision>
  <dcterms:created xsi:type="dcterms:W3CDTF">2012-06-19T06:51:55Z</dcterms:created>
  <dcterms:modified xsi:type="dcterms:W3CDTF">2017-10-23T14:32:05Z</dcterms:modified>
</cp:coreProperties>
</file>

<file path=docProps/thumbnail.jpeg>
</file>